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4"/>
  </p:notesMasterIdLst>
  <p:sldIdLst>
    <p:sldId id="344" r:id="rId3"/>
    <p:sldId id="380" r:id="rId4"/>
    <p:sldId id="336" r:id="rId5"/>
    <p:sldId id="393" r:id="rId6"/>
    <p:sldId id="394" r:id="rId7"/>
    <p:sldId id="346" r:id="rId8"/>
    <p:sldId id="373" r:id="rId9"/>
    <p:sldId id="395" r:id="rId10"/>
    <p:sldId id="337" r:id="rId11"/>
    <p:sldId id="371" r:id="rId12"/>
    <p:sldId id="335" r:id="rId13"/>
    <p:sldId id="396" r:id="rId14"/>
    <p:sldId id="358" r:id="rId15"/>
    <p:sldId id="360" r:id="rId16"/>
    <p:sldId id="361" r:id="rId17"/>
    <p:sldId id="356" r:id="rId18"/>
    <p:sldId id="314" r:id="rId19"/>
    <p:sldId id="386" r:id="rId20"/>
    <p:sldId id="387" r:id="rId21"/>
    <p:sldId id="339" r:id="rId22"/>
    <p:sldId id="343" r:id="rId23"/>
    <p:sldId id="273" r:id="rId24"/>
    <p:sldId id="340" r:id="rId25"/>
    <p:sldId id="333" r:id="rId26"/>
    <p:sldId id="359" r:id="rId27"/>
    <p:sldId id="334" r:id="rId28"/>
    <p:sldId id="390" r:id="rId29"/>
    <p:sldId id="378" r:id="rId30"/>
    <p:sldId id="342" r:id="rId31"/>
    <p:sldId id="332" r:id="rId32"/>
    <p:sldId id="354" r:id="rId33"/>
    <p:sldId id="290" r:id="rId34"/>
    <p:sldId id="355" r:id="rId35"/>
    <p:sldId id="362" r:id="rId36"/>
    <p:sldId id="397" r:id="rId37"/>
    <p:sldId id="366" r:id="rId38"/>
    <p:sldId id="328" r:id="rId39"/>
    <p:sldId id="374" r:id="rId40"/>
    <p:sldId id="375" r:id="rId41"/>
    <p:sldId id="327" r:id="rId42"/>
    <p:sldId id="331" r:id="rId43"/>
  </p:sldIdLst>
  <p:sldSz cx="9144000" cy="6858000" type="screen4x3"/>
  <p:notesSz cx="6858000" cy="9144000"/>
  <p:defaultTextStyle>
    <a:defPPr>
      <a:defRPr lang="hu-HU"/>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0070C0"/>
    <a:srgbClr val="FDFA91"/>
    <a:srgbClr val="FCF974"/>
    <a:srgbClr val="FDFBAF"/>
    <a:srgbClr val="F8F874"/>
    <a:srgbClr val="EDED0D"/>
    <a:srgbClr val="EAE757"/>
    <a:srgbClr val="005EA4"/>
    <a:srgbClr val="DBE5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43" autoAdjust="0"/>
    <p:restoredTop sz="94306" autoAdjust="0"/>
  </p:normalViewPr>
  <p:slideViewPr>
    <p:cSldViewPr>
      <p:cViewPr varScale="1">
        <p:scale>
          <a:sx n="70" d="100"/>
          <a:sy n="70" d="100"/>
        </p:scale>
        <p:origin x="1188" y="1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H_rok_programu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400" b="1" i="0" u="none" strike="noStrike" kern="1200" spc="0" baseline="0">
                <a:solidFill>
                  <a:schemeClr val="tx1">
                    <a:lumMod val="65000"/>
                    <a:lumOff val="35000"/>
                  </a:schemeClr>
                </a:solidFill>
                <a:latin typeface="+mn-lt"/>
                <a:ea typeface="+mn-ea"/>
                <a:cs typeface="+mn-cs"/>
              </a:defRPr>
            </a:pPr>
            <a:r>
              <a:rPr lang="hu-HU" sz="1800" dirty="0">
                <a:solidFill>
                  <a:schemeClr val="tx1"/>
                </a:solidFill>
              </a:rPr>
              <a:t>Partnerintézmények száma </a:t>
            </a:r>
            <a:r>
              <a:rPr lang="hu-HU" sz="1800" dirty="0" smtClean="0">
                <a:solidFill>
                  <a:schemeClr val="tx1"/>
                </a:solidFill>
              </a:rPr>
              <a:t>2017                                                      </a:t>
            </a:r>
          </a:p>
          <a:p>
            <a:pPr algn="ctr">
              <a:defRPr sz="2400" b="1" i="0" u="none" strike="noStrike" kern="1200" spc="0" baseline="0">
                <a:solidFill>
                  <a:schemeClr val="tx1">
                    <a:lumMod val="65000"/>
                    <a:lumOff val="35000"/>
                  </a:schemeClr>
                </a:solidFill>
                <a:latin typeface="+mn-lt"/>
                <a:ea typeface="+mn-ea"/>
                <a:cs typeface="+mn-cs"/>
              </a:defRPr>
            </a:pPr>
            <a:r>
              <a:rPr lang="hu-HU" sz="1800" dirty="0" smtClean="0">
                <a:solidFill>
                  <a:schemeClr val="tx1"/>
                </a:solidFill>
              </a:rPr>
              <a:t>13 </a:t>
            </a:r>
            <a:r>
              <a:rPr lang="hu-HU" sz="1800" dirty="0">
                <a:solidFill>
                  <a:schemeClr val="tx1"/>
                </a:solidFill>
              </a:rPr>
              <a:t>ország -  </a:t>
            </a:r>
            <a:r>
              <a:rPr lang="hu-HU" sz="1800" dirty="0" smtClean="0">
                <a:solidFill>
                  <a:schemeClr val="tx1"/>
                </a:solidFill>
              </a:rPr>
              <a:t>53 intézmény</a:t>
            </a:r>
            <a:endParaRPr lang="hu-HU" sz="1800" dirty="0">
              <a:solidFill>
                <a:schemeClr val="tx1"/>
              </a:solidFill>
            </a:endParaRPr>
          </a:p>
        </c:rich>
      </c:tx>
      <c:layout>
        <c:manualLayout>
          <c:xMode val="edge"/>
          <c:yMode val="edge"/>
          <c:x val="0.48870524269002358"/>
          <c:y val="0.89167870262273219"/>
        </c:manualLayout>
      </c:layout>
      <c:overlay val="0"/>
      <c:spPr>
        <a:noFill/>
        <a:ln>
          <a:noFill/>
        </a:ln>
        <a:effectLst/>
      </c:spPr>
    </c:title>
    <c:autoTitleDeleted val="0"/>
    <c:plotArea>
      <c:layout>
        <c:manualLayout>
          <c:layoutTarget val="inner"/>
          <c:xMode val="edge"/>
          <c:yMode val="edge"/>
          <c:x val="0.47332125706706712"/>
          <c:y val="0.17434199200426798"/>
          <c:w val="0.43879275686515562"/>
          <c:h val="0.87916932721670993"/>
        </c:manualLayout>
      </c:layout>
      <c:pieChart>
        <c:varyColors val="1"/>
        <c:ser>
          <c:idx val="0"/>
          <c:order val="0"/>
          <c:tx>
            <c:strRef>
              <c:f>Hárok1!$B$1</c:f>
              <c:strCache>
                <c:ptCount val="1"/>
                <c:pt idx="0">
                  <c:v>Partnerintézmények száma 2016                                                      11 ország -  49 intézmény - 77 együttműködési megállapodás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hu-HU"/>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Hárok1!$A$2:$A$14</c:f>
              <c:strCache>
                <c:ptCount val="13"/>
                <c:pt idx="0">
                  <c:v>Magyarország 24</c:v>
                </c:pt>
                <c:pt idx="1">
                  <c:v>Csehország 8</c:v>
                </c:pt>
                <c:pt idx="2">
                  <c:v>Lengyelország 4</c:v>
                </c:pt>
                <c:pt idx="3">
                  <c:v>Románia 5</c:v>
                </c:pt>
                <c:pt idx="4">
                  <c:v>Dánia 1</c:v>
                </c:pt>
                <c:pt idx="5">
                  <c:v>Horvátország 2</c:v>
                </c:pt>
                <c:pt idx="6">
                  <c:v>Hollandia 1</c:v>
                </c:pt>
                <c:pt idx="7">
                  <c:v>Ausztria 1</c:v>
                </c:pt>
                <c:pt idx="8">
                  <c:v>Törökország 2</c:v>
                </c:pt>
                <c:pt idx="9">
                  <c:v>Olaszország 1</c:v>
                </c:pt>
                <c:pt idx="10">
                  <c:v>Ukrajna 1</c:v>
                </c:pt>
                <c:pt idx="11">
                  <c:v>Azerbaijan 1</c:v>
                </c:pt>
                <c:pt idx="12">
                  <c:v>Germany 2</c:v>
                </c:pt>
              </c:strCache>
            </c:strRef>
          </c:cat>
          <c:val>
            <c:numRef>
              <c:f>Hárok1!$B$2:$B$14</c:f>
              <c:numCache>
                <c:formatCode>General</c:formatCode>
                <c:ptCount val="13"/>
                <c:pt idx="0">
                  <c:v>24</c:v>
                </c:pt>
                <c:pt idx="1">
                  <c:v>8</c:v>
                </c:pt>
                <c:pt idx="2">
                  <c:v>4</c:v>
                </c:pt>
                <c:pt idx="3">
                  <c:v>5</c:v>
                </c:pt>
                <c:pt idx="4">
                  <c:v>1</c:v>
                </c:pt>
                <c:pt idx="5">
                  <c:v>2</c:v>
                </c:pt>
                <c:pt idx="6">
                  <c:v>1</c:v>
                </c:pt>
                <c:pt idx="7">
                  <c:v>1</c:v>
                </c:pt>
                <c:pt idx="8">
                  <c:v>2</c:v>
                </c:pt>
                <c:pt idx="9">
                  <c:v>1</c:v>
                </c:pt>
                <c:pt idx="10">
                  <c:v>1</c:v>
                </c:pt>
                <c:pt idx="11">
                  <c:v>1</c:v>
                </c:pt>
                <c:pt idx="12">
                  <c:v>2</c:v>
                </c:pt>
              </c:numCache>
            </c:numRef>
          </c:val>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7.4479691909769552E-3"/>
          <c:y val="9.0158746836013666E-3"/>
          <c:w val="0.39537503398502472"/>
          <c:h val="0.95707786982567766"/>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chart>
  <c:spPr>
    <a:gradFill>
      <a:gsLst>
        <a:gs pos="34000">
          <a:schemeClr val="bg2">
            <a:tint val="90000"/>
            <a:satMod val="92000"/>
            <a:lumMod val="120000"/>
          </a:schemeClr>
        </a:gs>
        <a:gs pos="6900">
          <a:srgbClr val="FDFDFB"/>
        </a:gs>
        <a:gs pos="100000">
          <a:schemeClr val="bg2">
            <a:shade val="98000"/>
            <a:satMod val="120000"/>
            <a:lumMod val="98000"/>
          </a:schemeClr>
        </a:gs>
      </a:gsLst>
      <a:path path="circle">
        <a:fillToRect l="50000" t="50000" r="100000" b="100000"/>
      </a:path>
    </a:gradFill>
    <a:ln>
      <a:noFill/>
    </a:ln>
    <a:effectLst/>
  </c:spPr>
  <c:txPr>
    <a:bodyPr/>
    <a:lstStyle/>
    <a:p>
      <a:pPr>
        <a:defRPr/>
      </a:pPr>
      <a:endParaRPr lang="hu-HU"/>
    </a:p>
  </c:tx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39.jpeg"/></Relationships>
</file>

<file path=ppt/drawings/drawing1.xml><?xml version="1.0" encoding="utf-8"?>
<c:userShapes xmlns:c="http://schemas.openxmlformats.org/drawingml/2006/chart">
  <cdr:relSizeAnchor xmlns:cdr="http://schemas.openxmlformats.org/drawingml/2006/chartDrawing">
    <cdr:from>
      <cdr:x>0.55743</cdr:x>
      <cdr:y>0</cdr:y>
    </cdr:from>
    <cdr:to>
      <cdr:x>0.90376</cdr:x>
      <cdr:y>0.1491</cdr:y>
    </cdr:to>
    <cdr:pic>
      <cdr:nvPicPr>
        <cdr:cNvPr id="2" name="Picture 1" descr="Kapcsolódó kép"/>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4752528" y="0"/>
          <a:ext cx="2952745" cy="840105"/>
        </a:xfrm>
        <a:prstGeom xmlns:a="http://schemas.openxmlformats.org/drawingml/2006/main" prst="rect">
          <a:avLst/>
        </a:prstGeom>
        <a:noFill xmlns:a="http://schemas.openxmlformats.org/drawingml/2006/main"/>
        <a:ln xmlns:a="http://schemas.openxmlformats.org/drawingml/2006/main">
          <a:noFill/>
        </a:ln>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CECBB7-1288-406D-87C9-7875D5703BAE}" type="datetimeFigureOut">
              <a:rPr lang="hu-HU" smtClean="0"/>
              <a:t>2017.10.24.</a:t>
            </a:fld>
            <a:endParaRPr lang="hu-H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906315-9F77-4484-B8D8-575DC3049B48}" type="slidenum">
              <a:rPr lang="hu-HU" smtClean="0"/>
              <a:t>‹#›</a:t>
            </a:fld>
            <a:endParaRPr lang="hu-HU"/>
          </a:p>
        </p:txBody>
      </p:sp>
    </p:spTree>
    <p:extLst>
      <p:ext uri="{BB962C8B-B14F-4D97-AF65-F5344CB8AC3E}">
        <p14:creationId xmlns:p14="http://schemas.microsoft.com/office/powerpoint/2010/main" val="4293337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C0906315-9F77-4484-B8D8-575DC3049B48}" type="slidenum">
              <a:rPr lang="hu-HU" smtClean="0"/>
              <a:t>26</a:t>
            </a:fld>
            <a:endParaRPr lang="hu-HU"/>
          </a:p>
        </p:txBody>
      </p:sp>
    </p:spTree>
    <p:extLst>
      <p:ext uri="{BB962C8B-B14F-4D97-AF65-F5344CB8AC3E}">
        <p14:creationId xmlns:p14="http://schemas.microsoft.com/office/powerpoint/2010/main" val="11431604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7029553F-9375-479D-9CB4-6BCFC495B9D0}" type="datetimeFigureOut">
              <a:rPr lang="hu-HU" smtClean="0"/>
              <a:pPr>
                <a:defRPr/>
              </a:pPr>
              <a:t>2017.10.24.</a:t>
            </a:fld>
            <a:endParaRPr lang="hu-HU"/>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hu-HU"/>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BC4731BC-61CA-46A3-94A3-10BC9AE6815C}" type="slidenum">
              <a:rPr lang="hu-HU" altLang="sk-SK" smtClean="0"/>
              <a:pPr>
                <a:defRPr/>
              </a:pPr>
              <a:t>‹#›</a:t>
            </a:fld>
            <a:endParaRPr lang="hu-HU" alt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029553F-9375-479D-9CB4-6BCFC495B9D0}" type="datetimeFigureOut">
              <a:rPr lang="hu-HU" smtClean="0"/>
              <a:pPr>
                <a:defRPr/>
              </a:pPr>
              <a:t>2017.10.24.</a:t>
            </a:fld>
            <a:endParaRPr lang="hu-HU"/>
          </a:p>
        </p:txBody>
      </p:sp>
      <p:sp>
        <p:nvSpPr>
          <p:cNvPr id="5" name="Footer Placeholder 4"/>
          <p:cNvSpPr>
            <a:spLocks noGrp="1"/>
          </p:cNvSpPr>
          <p:nvPr>
            <p:ph type="ftr" sz="quarter" idx="11"/>
          </p:nvPr>
        </p:nvSpPr>
        <p:spPr/>
        <p:txBody>
          <a:bodyPr/>
          <a:lstStyle>
            <a:extLst/>
          </a:lstStyle>
          <a:p>
            <a:pPr>
              <a:defRPr/>
            </a:pPr>
            <a:endParaRPr lang="hu-HU"/>
          </a:p>
        </p:txBody>
      </p:sp>
      <p:sp>
        <p:nvSpPr>
          <p:cNvPr id="6" name="Slide Number Placeholder 5"/>
          <p:cNvSpPr>
            <a:spLocks noGrp="1"/>
          </p:cNvSpPr>
          <p:nvPr>
            <p:ph type="sldNum" sz="quarter" idx="12"/>
          </p:nvPr>
        </p:nvSpPr>
        <p:spPr/>
        <p:txBody>
          <a:bodyPr/>
          <a:lstStyle>
            <a:extLst/>
          </a:lstStyle>
          <a:p>
            <a:pPr>
              <a:defRPr/>
            </a:pPr>
            <a:fld id="{BC4731BC-61CA-46A3-94A3-10BC9AE6815C}" type="slidenum">
              <a:rPr lang="hu-HU" altLang="sk-SK" smtClean="0"/>
              <a:pPr>
                <a:defRPr/>
              </a:pPr>
              <a:t>‹#›</a:t>
            </a:fld>
            <a:endParaRPr lang="hu-HU" alt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029553F-9375-479D-9CB4-6BCFC495B9D0}" type="datetimeFigureOut">
              <a:rPr lang="hu-HU" smtClean="0"/>
              <a:pPr>
                <a:defRPr/>
              </a:pPr>
              <a:t>2017.10.24.</a:t>
            </a:fld>
            <a:endParaRPr lang="hu-HU"/>
          </a:p>
        </p:txBody>
      </p:sp>
      <p:sp>
        <p:nvSpPr>
          <p:cNvPr id="5" name="Footer Placeholder 4"/>
          <p:cNvSpPr>
            <a:spLocks noGrp="1"/>
          </p:cNvSpPr>
          <p:nvPr>
            <p:ph type="ftr" sz="quarter" idx="11"/>
          </p:nvPr>
        </p:nvSpPr>
        <p:spPr/>
        <p:txBody>
          <a:bodyPr/>
          <a:lstStyle>
            <a:extLst/>
          </a:lstStyle>
          <a:p>
            <a:pPr>
              <a:defRPr/>
            </a:pPr>
            <a:endParaRPr lang="hu-HU"/>
          </a:p>
        </p:txBody>
      </p:sp>
      <p:sp>
        <p:nvSpPr>
          <p:cNvPr id="6" name="Slide Number Placeholder 5"/>
          <p:cNvSpPr>
            <a:spLocks noGrp="1"/>
          </p:cNvSpPr>
          <p:nvPr>
            <p:ph type="sldNum" sz="quarter" idx="12"/>
          </p:nvPr>
        </p:nvSpPr>
        <p:spPr/>
        <p:txBody>
          <a:bodyPr/>
          <a:lstStyle>
            <a:extLst/>
          </a:lstStyle>
          <a:p>
            <a:pPr>
              <a:defRPr/>
            </a:pPr>
            <a:fld id="{BC4731BC-61CA-46A3-94A3-10BC9AE6815C}" type="slidenum">
              <a:rPr lang="hu-HU" altLang="sk-SK" smtClean="0"/>
              <a:pPr>
                <a:defRPr/>
              </a:pPr>
              <a:t>‹#›</a:t>
            </a:fld>
            <a:endParaRPr lang="hu-HU" altLang="sk-S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5400"/>
            </a:lvl1pPr>
          </a:lstStyle>
          <a:p>
            <a:r>
              <a:rPr lang="sk-SK" smtClean="0"/>
              <a:t>Upravte štýly predlohy textu</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47721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sk-SK" smtClean="0"/>
              <a:t>Upravte štýly predlohy textu</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24490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40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06389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10/24/2017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787783"/>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02686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k-SK" smtClean="0"/>
              <a:t>Upravte štýly predlohy textu</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10/24/2017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99916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10/24/2017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01123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10/24/2017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10951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1941909" y="446088"/>
            <a:ext cx="2628899" cy="976312"/>
          </a:xfrm>
        </p:spPr>
        <p:txBody>
          <a:bodyPr anchor="b"/>
          <a:lstStyle>
            <a:lvl1pPr algn="l">
              <a:defRPr sz="2000" b="0"/>
            </a:lvl1pPr>
          </a:lstStyle>
          <a:p>
            <a:r>
              <a:rPr lang="sk-SK" smtClean="0"/>
              <a:t>Upravte štýly predlohy textu</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Text Placeholder 3"/>
          <p:cNvSpPr>
            <a:spLocks noGrp="1"/>
          </p:cNvSpPr>
          <p:nvPr>
            <p:ph type="body" sz="half" idx="2"/>
          </p:nvPr>
        </p:nvSpPr>
        <p:spPr>
          <a:xfrm>
            <a:off x="1941909" y="1598613"/>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10/24/2017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9349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029553F-9375-479D-9CB4-6BCFC495B9D0}" type="datetimeFigureOut">
              <a:rPr lang="hu-HU" smtClean="0"/>
              <a:pPr>
                <a:defRPr/>
              </a:pPr>
              <a:t>2017.10.24.</a:t>
            </a:fld>
            <a:endParaRPr lang="hu-HU"/>
          </a:p>
        </p:txBody>
      </p:sp>
      <p:sp>
        <p:nvSpPr>
          <p:cNvPr id="5" name="Footer Placeholder 4"/>
          <p:cNvSpPr>
            <a:spLocks noGrp="1"/>
          </p:cNvSpPr>
          <p:nvPr>
            <p:ph type="ftr" sz="quarter" idx="11"/>
          </p:nvPr>
        </p:nvSpPr>
        <p:spPr/>
        <p:txBody>
          <a:bodyPr/>
          <a:lstStyle>
            <a:extLst/>
          </a:lstStyle>
          <a:p>
            <a:pPr>
              <a:defRPr/>
            </a:pPr>
            <a:endParaRPr lang="hu-HU"/>
          </a:p>
        </p:txBody>
      </p:sp>
      <p:sp>
        <p:nvSpPr>
          <p:cNvPr id="6" name="Slide Number Placeholder 5"/>
          <p:cNvSpPr>
            <a:spLocks noGrp="1"/>
          </p:cNvSpPr>
          <p:nvPr>
            <p:ph type="sldNum" sz="quarter" idx="12"/>
          </p:nvPr>
        </p:nvSpPr>
        <p:spPr/>
        <p:txBody>
          <a:bodyPr/>
          <a:lstStyle>
            <a:extLst/>
          </a:lstStyle>
          <a:p>
            <a:pPr>
              <a:defRPr/>
            </a:pPr>
            <a:fld id="{BC4731BC-61CA-46A3-94A3-10BC9AE6815C}" type="slidenum">
              <a:rPr lang="hu-HU" altLang="sk-SK" smtClean="0"/>
              <a:pPr>
                <a:defRPr/>
              </a:pPr>
              <a:t>‹#›</a:t>
            </a:fld>
            <a:endParaRPr lang="hu-HU" altLang="sk-SK"/>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2400" b="0"/>
            </a:lvl1pPr>
          </a:lstStyle>
          <a:p>
            <a:r>
              <a:rPr lang="sk-SK" smtClean="0"/>
              <a:t>Upravte štýly predlohy textu</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10/24/2017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61080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48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48287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4800" b="0" cap="none"/>
            </a:lvl1pPr>
          </a:lstStyle>
          <a:p>
            <a:r>
              <a:rPr lang="sk-SK" smtClean="0"/>
              <a:t>Upravte štýly predlohy textu</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Upravte štýl predlohy textu.</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57F1E4F-1CFF-5643-939E-217C01CDF565}" type="slidenum">
              <a:rPr lang="en-US" dirty="0"/>
              <a:pPr/>
              <a:t>‹#›</a:t>
            </a:fld>
            <a:endParaRPr lang="en-US" dirty="0"/>
          </a:p>
        </p:txBody>
      </p:sp>
      <p:sp>
        <p:nvSpPr>
          <p:cNvPr id="14" name="TextBox 13"/>
          <p:cNvSpPr txBox="1"/>
          <p:nvPr/>
        </p:nvSpPr>
        <p:spPr>
          <a:xfrm>
            <a:off x="1850739" y="648005"/>
            <a:ext cx="457200" cy="584776"/>
          </a:xfrm>
          <a:prstGeom prst="rect">
            <a:avLst/>
          </a:prstGeom>
        </p:spPr>
        <p:txBody>
          <a:bodyPr vert="horz" lIns="91440" tIns="45720" rIns="91440" bIns="45720" rtlCol="0" anchor="ctr">
            <a:noAutofit/>
          </a:bodyPr>
          <a:lstStyle/>
          <a:p>
            <a:pPr defTabSz="457200" eaLnBrk="1" fontAlgn="auto" hangingPunct="1">
              <a:spcBef>
                <a:spcPts val="0"/>
              </a:spcBef>
              <a:spcAft>
                <a:spcPts val="0"/>
              </a:spcAft>
            </a:pPr>
            <a:r>
              <a:rPr lang="en-US" sz="8000" dirty="0">
                <a:ln w="3175" cmpd="sng">
                  <a:noFill/>
                </a:ln>
                <a:solidFill>
                  <a:srgbClr val="A53010"/>
                </a:solidFill>
                <a:latin typeface="Arial"/>
                <a:cs typeface="+mn-cs"/>
              </a:rPr>
              <a:t>“</a:t>
            </a:r>
          </a:p>
        </p:txBody>
      </p:sp>
      <p:sp>
        <p:nvSpPr>
          <p:cNvPr id="15" name="TextBox 14"/>
          <p:cNvSpPr txBox="1"/>
          <p:nvPr/>
        </p:nvSpPr>
        <p:spPr>
          <a:xfrm>
            <a:off x="8336139" y="2905306"/>
            <a:ext cx="457200" cy="584776"/>
          </a:xfrm>
          <a:prstGeom prst="rect">
            <a:avLst/>
          </a:prstGeom>
        </p:spPr>
        <p:txBody>
          <a:bodyPr vert="horz" lIns="91440" tIns="45720" rIns="91440" bIns="45720" rtlCol="0" anchor="ctr">
            <a:noAutofit/>
          </a:bodyPr>
          <a:lstStyle/>
          <a:p>
            <a:pPr defTabSz="457200" eaLnBrk="1" fontAlgn="auto" hangingPunct="1">
              <a:spcBef>
                <a:spcPts val="0"/>
              </a:spcBef>
              <a:spcAft>
                <a:spcPts val="0"/>
              </a:spcAft>
            </a:pPr>
            <a:r>
              <a:rPr lang="en-US" sz="8000" dirty="0">
                <a:ln w="3175" cmpd="sng">
                  <a:noFill/>
                </a:ln>
                <a:solidFill>
                  <a:srgbClr val="A53010"/>
                </a:solidFill>
                <a:latin typeface="Arial"/>
                <a:cs typeface="+mn-cs"/>
              </a:rPr>
              <a:t>”</a:t>
            </a:r>
          </a:p>
        </p:txBody>
      </p:sp>
    </p:spTree>
    <p:extLst>
      <p:ext uri="{BB962C8B-B14F-4D97-AF65-F5344CB8AC3E}">
        <p14:creationId xmlns:p14="http://schemas.microsoft.com/office/powerpoint/2010/main" val="3184765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4800" b="0"/>
            </a:lvl1pPr>
          </a:lstStyle>
          <a:p>
            <a:r>
              <a:rPr lang="sk-SK" smtClean="0"/>
              <a:t>Upravte štýly predlohy textu</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sk-SK" smtClean="0"/>
              <a:t>Upravte štýl predlohy textu.</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10/24/2017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91744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Karta s názvom ponuky">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4800" b="0" cap="none"/>
            </a:lvl1pPr>
          </a:lstStyle>
          <a:p>
            <a:r>
              <a:rPr lang="sk-SK" smtClean="0"/>
              <a:t>Upravte štýly predlohy textu</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Upravte štýl predlohy textu.</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sk-SK" smtClean="0"/>
              <a:t>Upravte štýl predlohy textu.</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10/24/2017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dirty="0"/>
              <a:pPr/>
              <a:t>‹#›</a:t>
            </a:fld>
            <a:endParaRPr lang="en-US" dirty="0"/>
          </a:p>
        </p:txBody>
      </p:sp>
      <p:sp>
        <p:nvSpPr>
          <p:cNvPr id="17" name="TextBox 16"/>
          <p:cNvSpPr txBox="1"/>
          <p:nvPr/>
        </p:nvSpPr>
        <p:spPr>
          <a:xfrm>
            <a:off x="1850739" y="648005"/>
            <a:ext cx="457200" cy="584776"/>
          </a:xfrm>
          <a:prstGeom prst="rect">
            <a:avLst/>
          </a:prstGeom>
        </p:spPr>
        <p:txBody>
          <a:bodyPr vert="horz" lIns="91440" tIns="45720" rIns="91440" bIns="45720" rtlCol="0" anchor="ctr">
            <a:noAutofit/>
          </a:bodyPr>
          <a:lstStyle/>
          <a:p>
            <a:pPr defTabSz="457200" eaLnBrk="1" fontAlgn="auto" hangingPunct="1">
              <a:spcBef>
                <a:spcPts val="0"/>
              </a:spcBef>
              <a:spcAft>
                <a:spcPts val="0"/>
              </a:spcAft>
            </a:pPr>
            <a:r>
              <a:rPr lang="en-US" sz="8000" dirty="0">
                <a:ln w="3175" cmpd="sng">
                  <a:noFill/>
                </a:ln>
                <a:solidFill>
                  <a:srgbClr val="A53010"/>
                </a:solidFill>
                <a:latin typeface="Arial"/>
                <a:cs typeface="+mn-cs"/>
              </a:rPr>
              <a:t>“</a:t>
            </a:r>
          </a:p>
        </p:txBody>
      </p:sp>
      <p:sp>
        <p:nvSpPr>
          <p:cNvPr id="18" name="TextBox 17"/>
          <p:cNvSpPr txBox="1"/>
          <p:nvPr/>
        </p:nvSpPr>
        <p:spPr>
          <a:xfrm>
            <a:off x="8336139" y="2905306"/>
            <a:ext cx="457200" cy="584776"/>
          </a:xfrm>
          <a:prstGeom prst="rect">
            <a:avLst/>
          </a:prstGeom>
        </p:spPr>
        <p:txBody>
          <a:bodyPr vert="horz" lIns="91440" tIns="45720" rIns="91440" bIns="45720" rtlCol="0" anchor="ctr">
            <a:noAutofit/>
          </a:bodyPr>
          <a:lstStyle/>
          <a:p>
            <a:pPr defTabSz="457200" eaLnBrk="1" fontAlgn="auto" hangingPunct="1">
              <a:spcBef>
                <a:spcPts val="0"/>
              </a:spcBef>
              <a:spcAft>
                <a:spcPts val="0"/>
              </a:spcAft>
            </a:pPr>
            <a:r>
              <a:rPr lang="en-US" sz="8000" dirty="0">
                <a:ln w="3175" cmpd="sng">
                  <a:noFill/>
                </a:ln>
                <a:solidFill>
                  <a:srgbClr val="A53010"/>
                </a:solidFill>
                <a:latin typeface="Arial"/>
                <a:cs typeface="+mn-cs"/>
              </a:rPr>
              <a:t>”</a:t>
            </a:r>
          </a:p>
        </p:txBody>
      </p:sp>
    </p:spTree>
    <p:extLst>
      <p:ext uri="{BB962C8B-B14F-4D97-AF65-F5344CB8AC3E}">
        <p14:creationId xmlns:p14="http://schemas.microsoft.com/office/powerpoint/2010/main" val="2559718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alebo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4800" b="0"/>
            </a:lvl1pPr>
          </a:lstStyle>
          <a:p>
            <a:r>
              <a:rPr lang="sk-SK" smtClean="0"/>
              <a:t>Upravte štýly predlohy textu</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Upravte štýl predlohy textu.</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sk-SK" smtClean="0"/>
              <a:t>Upravte štýl predlohy textu.</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10/24/2017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84817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Vertical Text Placeholder 2"/>
          <p:cNvSpPr>
            <a:spLocks noGrp="1"/>
          </p:cNvSpPr>
          <p:nvPr>
            <p:ph type="body" orient="vert" idx="1"/>
          </p:nvPr>
        </p:nvSpPr>
        <p:spPr/>
        <p:txBody>
          <a:bodyPr vert="eaVert" ancho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6520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sk-SK" smtClean="0"/>
              <a:t>Upravte štýly predlohy textu</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7343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a:defRPr/>
            </a:pPr>
            <a:fld id="{7029553F-9375-479D-9CB4-6BCFC495B9D0}" type="datetimeFigureOut">
              <a:rPr lang="hu-HU" smtClean="0"/>
              <a:pPr>
                <a:defRPr/>
              </a:pPr>
              <a:t>2017.10.24.</a:t>
            </a:fld>
            <a:endParaRPr lang="hu-HU"/>
          </a:p>
        </p:txBody>
      </p:sp>
      <p:sp>
        <p:nvSpPr>
          <p:cNvPr id="5" name="Footer Placeholder 4"/>
          <p:cNvSpPr>
            <a:spLocks noGrp="1"/>
          </p:cNvSpPr>
          <p:nvPr>
            <p:ph type="ftr" sz="quarter" idx="11"/>
          </p:nvPr>
        </p:nvSpPr>
        <p:spPr/>
        <p:txBody>
          <a:bodyPr/>
          <a:lstStyle>
            <a:extLst/>
          </a:lstStyle>
          <a:p>
            <a:pPr>
              <a:defRPr/>
            </a:pPr>
            <a:endParaRPr lang="hu-HU"/>
          </a:p>
        </p:txBody>
      </p:sp>
      <p:sp>
        <p:nvSpPr>
          <p:cNvPr id="6" name="Slide Number Placeholder 5"/>
          <p:cNvSpPr>
            <a:spLocks noGrp="1"/>
          </p:cNvSpPr>
          <p:nvPr>
            <p:ph type="sldNum" sz="quarter" idx="12"/>
          </p:nvPr>
        </p:nvSpPr>
        <p:spPr/>
        <p:txBody>
          <a:bodyPr/>
          <a:lstStyle>
            <a:extLst/>
          </a:lstStyle>
          <a:p>
            <a:pPr>
              <a:defRPr/>
            </a:pPr>
            <a:fld id="{BC4731BC-61CA-46A3-94A3-10BC9AE6815C}" type="slidenum">
              <a:rPr lang="hu-HU" altLang="sk-SK" smtClean="0"/>
              <a:pPr>
                <a:defRPr/>
              </a:pPr>
              <a:t>‹#›</a:t>
            </a:fld>
            <a:endParaRPr lang="hu-HU" altLang="sk-SK"/>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7029553F-9375-479D-9CB4-6BCFC495B9D0}" type="datetimeFigureOut">
              <a:rPr lang="hu-HU" smtClean="0"/>
              <a:pPr>
                <a:defRPr/>
              </a:pPr>
              <a:t>2017.10.24.</a:t>
            </a:fld>
            <a:endParaRPr lang="hu-HU"/>
          </a:p>
        </p:txBody>
      </p:sp>
      <p:sp>
        <p:nvSpPr>
          <p:cNvPr id="6" name="Footer Placeholder 5"/>
          <p:cNvSpPr>
            <a:spLocks noGrp="1"/>
          </p:cNvSpPr>
          <p:nvPr>
            <p:ph type="ftr" sz="quarter" idx="11"/>
          </p:nvPr>
        </p:nvSpPr>
        <p:spPr/>
        <p:txBody>
          <a:bodyPr/>
          <a:lstStyle>
            <a:extLst/>
          </a:lstStyle>
          <a:p>
            <a:pPr>
              <a:defRPr/>
            </a:pPr>
            <a:endParaRPr lang="hu-HU"/>
          </a:p>
        </p:txBody>
      </p:sp>
      <p:sp>
        <p:nvSpPr>
          <p:cNvPr id="7" name="Slide Number Placeholder 6"/>
          <p:cNvSpPr>
            <a:spLocks noGrp="1"/>
          </p:cNvSpPr>
          <p:nvPr>
            <p:ph type="sldNum" sz="quarter" idx="12"/>
          </p:nvPr>
        </p:nvSpPr>
        <p:spPr/>
        <p:txBody>
          <a:bodyPr/>
          <a:lstStyle>
            <a:extLst/>
          </a:lstStyle>
          <a:p>
            <a:pPr>
              <a:defRPr/>
            </a:pPr>
            <a:fld id="{BC4731BC-61CA-46A3-94A3-10BC9AE6815C}" type="slidenum">
              <a:rPr lang="hu-HU" altLang="sk-SK" smtClean="0"/>
              <a:pPr>
                <a:defRPr/>
              </a:pPr>
              <a:t>‹#›</a:t>
            </a:fld>
            <a:endParaRPr lang="hu-HU" altLang="sk-SK"/>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7029553F-9375-479D-9CB4-6BCFC495B9D0}" type="datetimeFigureOut">
              <a:rPr lang="hu-HU" smtClean="0"/>
              <a:pPr>
                <a:defRPr/>
              </a:pPr>
              <a:t>2017.10.24.</a:t>
            </a:fld>
            <a:endParaRPr lang="hu-HU"/>
          </a:p>
        </p:txBody>
      </p:sp>
      <p:sp>
        <p:nvSpPr>
          <p:cNvPr id="8" name="Footer Placeholder 7"/>
          <p:cNvSpPr>
            <a:spLocks noGrp="1"/>
          </p:cNvSpPr>
          <p:nvPr>
            <p:ph type="ftr" sz="quarter" idx="11"/>
          </p:nvPr>
        </p:nvSpPr>
        <p:spPr/>
        <p:txBody>
          <a:bodyPr/>
          <a:lstStyle>
            <a:extLst/>
          </a:lstStyle>
          <a:p>
            <a:pPr>
              <a:defRPr/>
            </a:pPr>
            <a:endParaRPr lang="hu-HU"/>
          </a:p>
        </p:txBody>
      </p:sp>
      <p:sp>
        <p:nvSpPr>
          <p:cNvPr id="9" name="Slide Number Placeholder 8"/>
          <p:cNvSpPr>
            <a:spLocks noGrp="1"/>
          </p:cNvSpPr>
          <p:nvPr>
            <p:ph type="sldNum" sz="quarter" idx="12"/>
          </p:nvPr>
        </p:nvSpPr>
        <p:spPr/>
        <p:txBody>
          <a:bodyPr/>
          <a:lstStyle>
            <a:extLst/>
          </a:lstStyle>
          <a:p>
            <a:pPr>
              <a:defRPr/>
            </a:pPr>
            <a:fld id="{BC4731BC-61CA-46A3-94A3-10BC9AE6815C}" type="slidenum">
              <a:rPr lang="hu-HU" altLang="sk-SK" smtClean="0"/>
              <a:pPr>
                <a:defRPr/>
              </a:pPr>
              <a:t>‹#›</a:t>
            </a:fld>
            <a:endParaRPr lang="hu-HU" altLang="sk-SK"/>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pPr>
              <a:defRPr/>
            </a:pPr>
            <a:fld id="{7029553F-9375-479D-9CB4-6BCFC495B9D0}" type="datetimeFigureOut">
              <a:rPr lang="hu-HU" smtClean="0"/>
              <a:pPr>
                <a:defRPr/>
              </a:pPr>
              <a:t>2017.10.24.</a:t>
            </a:fld>
            <a:endParaRPr lang="hu-HU"/>
          </a:p>
        </p:txBody>
      </p:sp>
      <p:sp>
        <p:nvSpPr>
          <p:cNvPr id="4" name="Footer Placeholder 3"/>
          <p:cNvSpPr>
            <a:spLocks noGrp="1"/>
          </p:cNvSpPr>
          <p:nvPr>
            <p:ph type="ftr" sz="quarter" idx="11"/>
          </p:nvPr>
        </p:nvSpPr>
        <p:spPr/>
        <p:txBody>
          <a:bodyPr/>
          <a:lstStyle>
            <a:extLst/>
          </a:lstStyle>
          <a:p>
            <a:pPr>
              <a:defRPr/>
            </a:pPr>
            <a:endParaRPr lang="hu-HU"/>
          </a:p>
        </p:txBody>
      </p:sp>
      <p:sp>
        <p:nvSpPr>
          <p:cNvPr id="5" name="Slide Number Placeholder 4"/>
          <p:cNvSpPr>
            <a:spLocks noGrp="1"/>
          </p:cNvSpPr>
          <p:nvPr>
            <p:ph type="sldNum" sz="quarter" idx="12"/>
          </p:nvPr>
        </p:nvSpPr>
        <p:spPr/>
        <p:txBody>
          <a:bodyPr/>
          <a:lstStyle>
            <a:extLst/>
          </a:lstStyle>
          <a:p>
            <a:pPr>
              <a:defRPr/>
            </a:pPr>
            <a:fld id="{BC4731BC-61CA-46A3-94A3-10BC9AE6815C}" type="slidenum">
              <a:rPr lang="hu-HU" altLang="sk-SK" smtClean="0"/>
              <a:pPr>
                <a:defRPr/>
              </a:pPr>
              <a:t>‹#›</a:t>
            </a:fld>
            <a:endParaRPr lang="hu-HU" altLang="sk-SK"/>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a:defRPr/>
            </a:pPr>
            <a:fld id="{7029553F-9375-479D-9CB4-6BCFC495B9D0}" type="datetimeFigureOut">
              <a:rPr lang="hu-HU" smtClean="0"/>
              <a:pPr>
                <a:defRPr/>
              </a:pPr>
              <a:t>2017.10.24.</a:t>
            </a:fld>
            <a:endParaRPr lang="hu-HU"/>
          </a:p>
        </p:txBody>
      </p:sp>
      <p:sp>
        <p:nvSpPr>
          <p:cNvPr id="3" name="Footer Placeholder 2"/>
          <p:cNvSpPr>
            <a:spLocks noGrp="1"/>
          </p:cNvSpPr>
          <p:nvPr>
            <p:ph type="ftr" sz="quarter" idx="11"/>
          </p:nvPr>
        </p:nvSpPr>
        <p:spPr/>
        <p:txBody>
          <a:bodyPr/>
          <a:lstStyle>
            <a:extLst/>
          </a:lstStyle>
          <a:p>
            <a:pPr>
              <a:defRPr/>
            </a:pPr>
            <a:endParaRPr lang="hu-HU"/>
          </a:p>
        </p:txBody>
      </p:sp>
      <p:sp>
        <p:nvSpPr>
          <p:cNvPr id="4" name="Slide Number Placeholder 3"/>
          <p:cNvSpPr>
            <a:spLocks noGrp="1"/>
          </p:cNvSpPr>
          <p:nvPr>
            <p:ph type="sldNum" sz="quarter" idx="12"/>
          </p:nvPr>
        </p:nvSpPr>
        <p:spPr/>
        <p:txBody>
          <a:bodyPr/>
          <a:lstStyle>
            <a:extLst/>
          </a:lstStyle>
          <a:p>
            <a:pPr>
              <a:defRPr/>
            </a:pPr>
            <a:fld id="{BC4731BC-61CA-46A3-94A3-10BC9AE6815C}" type="slidenum">
              <a:rPr lang="hu-HU" altLang="sk-SK" smtClean="0"/>
              <a:pPr>
                <a:defRPr/>
              </a:pPr>
              <a:t>‹#›</a:t>
            </a:fld>
            <a:endParaRPr lang="hu-HU" alt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pPr>
              <a:defRPr/>
            </a:pPr>
            <a:fld id="{7029553F-9375-479D-9CB4-6BCFC495B9D0}" type="datetimeFigureOut">
              <a:rPr lang="hu-HU" smtClean="0"/>
              <a:pPr>
                <a:defRPr/>
              </a:pPr>
              <a:t>2017.10.24.</a:t>
            </a:fld>
            <a:endParaRPr lang="hu-HU"/>
          </a:p>
        </p:txBody>
      </p:sp>
      <p:sp>
        <p:nvSpPr>
          <p:cNvPr id="6" name="Footer Placeholder 5"/>
          <p:cNvSpPr>
            <a:spLocks noGrp="1"/>
          </p:cNvSpPr>
          <p:nvPr>
            <p:ph type="ftr" sz="quarter" idx="11"/>
          </p:nvPr>
        </p:nvSpPr>
        <p:spPr/>
        <p:txBody>
          <a:bodyPr/>
          <a:lstStyle>
            <a:extLst/>
          </a:lstStyle>
          <a:p>
            <a:pPr>
              <a:defRPr/>
            </a:pPr>
            <a:endParaRPr lang="hu-HU"/>
          </a:p>
        </p:txBody>
      </p:sp>
      <p:sp>
        <p:nvSpPr>
          <p:cNvPr id="7" name="Slide Number Placeholder 6"/>
          <p:cNvSpPr>
            <a:spLocks noGrp="1"/>
          </p:cNvSpPr>
          <p:nvPr>
            <p:ph type="sldNum" sz="quarter" idx="12"/>
          </p:nvPr>
        </p:nvSpPr>
        <p:spPr/>
        <p:txBody>
          <a:bodyPr/>
          <a:lstStyle>
            <a:extLst/>
          </a:lstStyle>
          <a:p>
            <a:pPr>
              <a:defRPr/>
            </a:pPr>
            <a:fld id="{BC4731BC-61CA-46A3-94A3-10BC9AE6815C}" type="slidenum">
              <a:rPr lang="hu-HU" altLang="sk-SK" smtClean="0"/>
              <a:pPr>
                <a:defRPr/>
              </a:pPr>
              <a:t>‹#›</a:t>
            </a:fld>
            <a:endParaRPr lang="hu-HU" altLang="sk-SK"/>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7029553F-9375-479D-9CB4-6BCFC495B9D0}" type="datetimeFigureOut">
              <a:rPr lang="hu-HU" smtClean="0"/>
              <a:pPr>
                <a:defRPr/>
              </a:pPr>
              <a:t>2017.10.24.</a:t>
            </a:fld>
            <a:endParaRPr lang="hu-HU"/>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hu-HU"/>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BC4731BC-61CA-46A3-94A3-10BC9AE6815C}" type="slidenum">
              <a:rPr lang="hu-HU" altLang="sk-SK" smtClean="0"/>
              <a:pPr>
                <a:defRPr/>
              </a:pPr>
              <a:t>‹#›</a:t>
            </a:fld>
            <a:endParaRPr lang="hu-HU" altLang="sk-SK"/>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fld id="{7029553F-9375-479D-9CB4-6BCFC495B9D0}" type="datetimeFigureOut">
              <a:rPr lang="hu-HU" smtClean="0"/>
              <a:pPr>
                <a:defRPr/>
              </a:pPr>
              <a:t>2017.10.24.</a:t>
            </a:fld>
            <a:endParaRPr lang="hu-HU"/>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hu-HU"/>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BC4731BC-61CA-46A3-94A3-10BC9AE6815C}" type="slidenum">
              <a:rPr lang="hu-HU" altLang="sk-SK" smtClean="0"/>
              <a:pPr>
                <a:defRPr/>
              </a:pPr>
              <a:t>‹#›</a:t>
            </a:fld>
            <a:endParaRPr lang="hu-HU" altLang="sk-SK"/>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5"/>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sk-SK" smtClean="0"/>
              <a:t>Upravte štýly predlohy textu</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eaLnBrk="1" fontAlgn="auto" hangingPunct="1">
              <a:spcBef>
                <a:spcPts val="0"/>
              </a:spcBef>
              <a:spcAft>
                <a:spcPts val="0"/>
              </a:spcAft>
            </a:pPr>
            <a:fld id="{B61BEF0D-F0BB-DE4B-95CE-6DB70DBA9567}" type="datetimeFigureOut">
              <a:rPr lang="en-US" dirty="0">
                <a:solidFill>
                  <a:prstClr val="black">
                    <a:tint val="75000"/>
                  </a:prstClr>
                </a:solidFill>
                <a:latin typeface="Century Gothic" panose="020B0502020202020204"/>
                <a:cs typeface="+mn-cs"/>
              </a:rPr>
              <a:pPr defTabSz="457200" eaLnBrk="1" fontAlgn="auto" hangingPunct="1">
                <a:spcBef>
                  <a:spcPts val="0"/>
                </a:spcBef>
                <a:spcAft>
                  <a:spcPts val="0"/>
                </a:spcAft>
              </a:pPr>
              <a:t>10/24/2017</a:t>
            </a:fld>
            <a:endParaRPr lang="en-US" dirty="0">
              <a:solidFill>
                <a:prstClr val="black">
                  <a:tint val="75000"/>
                </a:prstClr>
              </a:solidFill>
              <a:latin typeface="Century Gothic" panose="020B0502020202020204"/>
              <a:cs typeface="+mn-cs"/>
            </a:endParaRPr>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Century Gothic" panose="020B0502020202020204"/>
              <a:cs typeface="+mn-cs"/>
            </a:endParaRPr>
          </a:p>
        </p:txBody>
      </p:sp>
      <p:sp>
        <p:nvSpPr>
          <p:cNvPr id="6" name="Slide Number Placeholder 5"/>
          <p:cNvSpPr>
            <a:spLocks noGrp="1"/>
          </p:cNvSpPr>
          <p:nvPr>
            <p:ph type="sldNum" sz="quarter" idx="4"/>
          </p:nvPr>
        </p:nvSpPr>
        <p:spPr bwMode="gray">
          <a:xfrm>
            <a:off x="398860" y="787783"/>
            <a:ext cx="584825" cy="365125"/>
          </a:xfrm>
          <a:prstGeom prst="rect">
            <a:avLst/>
          </a:prstGeom>
        </p:spPr>
        <p:txBody>
          <a:bodyPr vert="horz" lIns="91440" tIns="45720" rIns="91440" bIns="45720" rtlCol="0" anchor="ctr"/>
          <a:lstStyle>
            <a:lvl1pPr algn="r">
              <a:defRPr sz="2000">
                <a:solidFill>
                  <a:srgbClr val="FEFFFF"/>
                </a:solidFill>
              </a:defRPr>
            </a:lvl1pPr>
          </a:lstStyle>
          <a:p>
            <a:pPr defTabSz="457200" eaLnBrk="1" fontAlgn="auto" hangingPunct="1">
              <a:spcBef>
                <a:spcPts val="0"/>
              </a:spcBef>
              <a:spcAft>
                <a:spcPts val="0"/>
              </a:spcAft>
            </a:pPr>
            <a:fld id="{D57F1E4F-1CFF-5643-939E-217C01CDF565}" type="slidenum">
              <a:rPr lang="en-US" dirty="0">
                <a:latin typeface="Century Gothic" panose="020B0502020202020204"/>
                <a:cs typeface="+mn-cs"/>
              </a:rPr>
              <a:pPr defTabSz="457200" eaLnBrk="1" fontAlgn="auto" hangingPunct="1">
                <a:spcBef>
                  <a:spcPts val="0"/>
                </a:spcBef>
                <a:spcAft>
                  <a:spcPts val="0"/>
                </a:spcAft>
              </a:pPr>
              <a:t>‹#›</a:t>
            </a:fld>
            <a:endParaRPr lang="en-US" dirty="0">
              <a:latin typeface="Century Gothic" panose="020B0502020202020204"/>
              <a:cs typeface="+mn-cs"/>
            </a:endParaRPr>
          </a:p>
        </p:txBody>
      </p:sp>
    </p:spTree>
    <p:extLst>
      <p:ext uri="{BB962C8B-B14F-4D97-AF65-F5344CB8AC3E}">
        <p14:creationId xmlns:p14="http://schemas.microsoft.com/office/powerpoint/2010/main" val="10994755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53.jpeg"/><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61.jpeg"/><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4.jpeg"/><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74.jpeg"/></Relationships>
</file>

<file path=ppt/slides/_rels/slide17.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6.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1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png"/><Relationship Id="rId3" Type="http://schemas.openxmlformats.org/officeDocument/2006/relationships/image" Target="../media/image90.jpeg"/><Relationship Id="rId7" Type="http://schemas.openxmlformats.org/officeDocument/2006/relationships/image" Target="../media/image47.jpeg"/><Relationship Id="rId12" Type="http://schemas.openxmlformats.org/officeDocument/2006/relationships/image" Target="../media/image97.png"/><Relationship Id="rId2" Type="http://schemas.openxmlformats.org/officeDocument/2006/relationships/image" Target="../media/image89.jpeg"/><Relationship Id="rId1" Type="http://schemas.openxmlformats.org/officeDocument/2006/relationships/slideLayout" Target="../slideLayouts/slideLayout4.xml"/><Relationship Id="rId6" Type="http://schemas.openxmlformats.org/officeDocument/2006/relationships/image" Target="../media/image92.jpg"/><Relationship Id="rId11" Type="http://schemas.openxmlformats.org/officeDocument/2006/relationships/image" Target="../media/image96.png"/><Relationship Id="rId5" Type="http://schemas.openxmlformats.org/officeDocument/2006/relationships/image" Target="../media/image87.png"/><Relationship Id="rId10" Type="http://schemas.openxmlformats.org/officeDocument/2006/relationships/image" Target="../media/image95.png"/><Relationship Id="rId4" Type="http://schemas.openxmlformats.org/officeDocument/2006/relationships/image" Target="../media/image91.jpeg"/><Relationship Id="rId9" Type="http://schemas.openxmlformats.org/officeDocument/2006/relationships/image" Target="../media/image94.jpeg"/><Relationship Id="rId14" Type="http://schemas.openxmlformats.org/officeDocument/2006/relationships/image" Target="../media/image99.png"/></Relationships>
</file>

<file path=ppt/slides/_rels/slide2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6.jpeg"/><Relationship Id="rId7" Type="http://schemas.openxmlformats.org/officeDocument/2006/relationships/image" Target="../media/image47.jpeg"/><Relationship Id="rId12" Type="http://schemas.openxmlformats.org/officeDocument/2006/relationships/image" Target="../media/image107.jpeg"/><Relationship Id="rId2" Type="http://schemas.openxmlformats.org/officeDocument/2006/relationships/image" Target="../media/image100.jpeg"/><Relationship Id="rId1" Type="http://schemas.openxmlformats.org/officeDocument/2006/relationships/slideLayout" Target="../slideLayouts/slideLayout4.xml"/><Relationship Id="rId6" Type="http://schemas.openxmlformats.org/officeDocument/2006/relationships/image" Target="../media/image87.png"/><Relationship Id="rId11" Type="http://schemas.openxmlformats.org/officeDocument/2006/relationships/image" Target="../media/image106.png"/><Relationship Id="rId5" Type="http://schemas.openxmlformats.org/officeDocument/2006/relationships/image" Target="../media/image102.jpeg"/><Relationship Id="rId10" Type="http://schemas.openxmlformats.org/officeDocument/2006/relationships/image" Target="../media/image105.png"/><Relationship Id="rId4" Type="http://schemas.openxmlformats.org/officeDocument/2006/relationships/image" Target="../media/image101.jpeg"/><Relationship Id="rId9" Type="http://schemas.openxmlformats.org/officeDocument/2006/relationships/image" Target="../media/image104.png"/></Relationships>
</file>

<file path=ppt/slides/_rels/slide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jpeg"/><Relationship Id="rId3" Type="http://schemas.openxmlformats.org/officeDocument/2006/relationships/image" Target="../media/image46.png"/><Relationship Id="rId7" Type="http://schemas.openxmlformats.org/officeDocument/2006/relationships/image" Target="../media/image116.jpeg"/><Relationship Id="rId12" Type="http://schemas.openxmlformats.org/officeDocument/2006/relationships/image" Target="../media/image121.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15.png"/><Relationship Id="rId11" Type="http://schemas.openxmlformats.org/officeDocument/2006/relationships/image" Target="../media/image120.jpeg"/><Relationship Id="rId5" Type="http://schemas.openxmlformats.org/officeDocument/2006/relationships/image" Target="../media/image47.jpeg"/><Relationship Id="rId10" Type="http://schemas.openxmlformats.org/officeDocument/2006/relationships/image" Target="../media/image119.jpeg"/><Relationship Id="rId4" Type="http://schemas.openxmlformats.org/officeDocument/2006/relationships/image" Target="../media/image114.png"/><Relationship Id="rId9" Type="http://schemas.openxmlformats.org/officeDocument/2006/relationships/image" Target="../media/image118.jpeg"/></Relationships>
</file>

<file path=ppt/slides/_rels/slide2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4.xml"/><Relationship Id="rId5" Type="http://schemas.openxmlformats.org/officeDocument/2006/relationships/image" Target="../media/image126.jpeg"/><Relationship Id="rId4" Type="http://schemas.openxmlformats.org/officeDocument/2006/relationships/image" Target="../media/image125.jpeg"/></Relationships>
</file>

<file path=ppt/slides/_rels/slide28.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jpeg"/><Relationship Id="rId3" Type="http://schemas.openxmlformats.org/officeDocument/2006/relationships/image" Target="../media/image128.jpg"/><Relationship Id="rId7" Type="http://schemas.openxmlformats.org/officeDocument/2006/relationships/image" Target="../media/image47.jpeg"/><Relationship Id="rId12" Type="http://schemas.openxmlformats.org/officeDocument/2006/relationships/image" Target="../media/image136.jpeg"/><Relationship Id="rId2" Type="http://schemas.openxmlformats.org/officeDocument/2006/relationships/image" Target="../media/image127.jpg"/><Relationship Id="rId16" Type="http://schemas.openxmlformats.org/officeDocument/2006/relationships/image" Target="../media/image140.jpeg"/><Relationship Id="rId1" Type="http://schemas.openxmlformats.org/officeDocument/2006/relationships/slideLayout" Target="../slideLayouts/slideLayout4.xml"/><Relationship Id="rId6" Type="http://schemas.openxmlformats.org/officeDocument/2006/relationships/image" Target="../media/image131.jpg"/><Relationship Id="rId11" Type="http://schemas.openxmlformats.org/officeDocument/2006/relationships/image" Target="../media/image135.jpeg"/><Relationship Id="rId5" Type="http://schemas.openxmlformats.org/officeDocument/2006/relationships/image" Target="../media/image130.jpg"/><Relationship Id="rId15" Type="http://schemas.openxmlformats.org/officeDocument/2006/relationships/image" Target="../media/image139.png"/><Relationship Id="rId10" Type="http://schemas.openxmlformats.org/officeDocument/2006/relationships/image" Target="../media/image134.png"/><Relationship Id="rId4" Type="http://schemas.openxmlformats.org/officeDocument/2006/relationships/image" Target="../media/image129.jpeg"/><Relationship Id="rId9" Type="http://schemas.openxmlformats.org/officeDocument/2006/relationships/image" Target="../media/image133.jpeg"/><Relationship Id="rId14" Type="http://schemas.openxmlformats.org/officeDocument/2006/relationships/image" Target="../media/image138.png"/></Relationships>
</file>

<file path=ppt/slides/_rels/slide2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4.xml"/><Relationship Id="rId4" Type="http://schemas.openxmlformats.org/officeDocument/2006/relationships/image" Target="../media/image143.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5.jpeg"/><Relationship Id="rId7" Type="http://schemas.openxmlformats.org/officeDocument/2006/relationships/image" Target="../media/image148.jpeg"/><Relationship Id="rId2" Type="http://schemas.openxmlformats.org/officeDocument/2006/relationships/image" Target="../media/image144.jpeg"/><Relationship Id="rId1" Type="http://schemas.openxmlformats.org/officeDocument/2006/relationships/slideLayout" Target="../slideLayouts/slideLayout4.xml"/><Relationship Id="rId6" Type="http://schemas.openxmlformats.org/officeDocument/2006/relationships/image" Target="../media/image147.jpeg"/><Relationship Id="rId5" Type="http://schemas.openxmlformats.org/officeDocument/2006/relationships/image" Target="../media/image141.png"/><Relationship Id="rId4" Type="http://schemas.openxmlformats.org/officeDocument/2006/relationships/image" Target="../media/image146.jpeg"/></Relationships>
</file>

<file path=ppt/slides/_rels/slide3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4.xml"/><Relationship Id="rId5" Type="http://schemas.openxmlformats.org/officeDocument/2006/relationships/image" Target="../media/image154.jpeg"/><Relationship Id="rId4" Type="http://schemas.openxmlformats.org/officeDocument/2006/relationships/image" Target="../media/image153.jpeg"/></Relationships>
</file>

<file path=ppt/slides/_rels/slide3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4.xml"/><Relationship Id="rId4" Type="http://schemas.openxmlformats.org/officeDocument/2006/relationships/image" Target="../media/image152.png"/></Relationships>
</file>

<file path=ppt/slides/_rels/slide34.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jpeg"/><Relationship Id="rId1" Type="http://schemas.openxmlformats.org/officeDocument/2006/relationships/slideLayout" Target="../slideLayouts/slideLayout6.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3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6.xml"/><Relationship Id="rId5" Type="http://schemas.openxmlformats.org/officeDocument/2006/relationships/image" Target="../media/image167.jpg"/><Relationship Id="rId4" Type="http://schemas.openxmlformats.org/officeDocument/2006/relationships/image" Target="../media/image166.JPG"/></Relationships>
</file>

<file path=ppt/slides/_rels/slide3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5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6.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3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6.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4.jpe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3.jpeg"/><Relationship Id="rId17" Type="http://schemas.openxmlformats.org/officeDocument/2006/relationships/image" Target="../media/image38.png"/><Relationship Id="rId2" Type="http://schemas.openxmlformats.org/officeDocument/2006/relationships/hyperlink" Target="http://www.google.cz/url?sa=i&amp;rct=j&amp;q=&amp;esrc=s&amp;frm=1&amp;source=images&amp;cd=&amp;cad=rja&amp;docid=NSeNSN6CMABX7M&amp;tbnid=JSlKBkZ9jmSmNM:&amp;ved=0CAUQjRw&amp;url=http://www.professorplums.com.au/adults/jigsaw-puzzles/globe-jigsaw-7cm.html&amp;ei=B6KDUvCnAqq50QWE34CQDA&amp;bvm=bv.56343320,d.bGE&amp;psig=AFQjCNGbyFhZQQdOSPjnRKD1UC5XrTpZIQ&amp;ust=1384444654154730" TargetMode="External"/><Relationship Id="rId16"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A91"/>
        </a:solidFill>
        <a:effectLst/>
      </p:bgPr>
    </p:bg>
    <p:spTree>
      <p:nvGrpSpPr>
        <p:cNvPr id="1" name=""/>
        <p:cNvGrpSpPr/>
        <p:nvPr/>
      </p:nvGrpSpPr>
      <p:grpSpPr>
        <a:xfrm>
          <a:off x="0" y="0"/>
          <a:ext cx="0" cy="0"/>
          <a:chOff x="0" y="0"/>
          <a:chExt cx="0" cy="0"/>
        </a:xfrm>
      </p:grpSpPr>
      <p:sp>
        <p:nvSpPr>
          <p:cNvPr id="2050" name="Nadpis 1"/>
          <p:cNvSpPr>
            <a:spLocks noGrp="1"/>
          </p:cNvSpPr>
          <p:nvPr>
            <p:ph type="ctrTitle"/>
          </p:nvPr>
        </p:nvSpPr>
        <p:spPr>
          <a:xfrm>
            <a:off x="1907704" y="3630681"/>
            <a:ext cx="5183188" cy="1470025"/>
          </a:xfrm>
        </p:spPr>
        <p:txBody>
          <a:bodyPr>
            <a:normAutofit/>
          </a:bodyPr>
          <a:lstStyle/>
          <a:p>
            <a:pPr eaLnBrk="1" hangingPunct="1"/>
            <a:r>
              <a:rPr lang="hu-HU" altLang="hu-HU" sz="7200" dirty="0" smtClean="0">
                <a:ln>
                  <a:gradFill>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C00000"/>
                </a:solidFill>
              </a:rPr>
              <a:t>ERASMUS+</a:t>
            </a:r>
            <a:r>
              <a:rPr lang="hu-HU" altLang="hu-HU" sz="4800" b="1" dirty="0" smtClean="0">
                <a:ln>
                  <a:gradFill>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solidFill>
              </a:rPr>
              <a:t> </a:t>
            </a:r>
          </a:p>
        </p:txBody>
      </p:sp>
      <p:sp>
        <p:nvSpPr>
          <p:cNvPr id="2051" name="Podnadpis 2"/>
          <p:cNvSpPr>
            <a:spLocks noGrp="1"/>
          </p:cNvSpPr>
          <p:nvPr>
            <p:ph type="subTitle" idx="1"/>
          </p:nvPr>
        </p:nvSpPr>
        <p:spPr>
          <a:xfrm>
            <a:off x="251520" y="5598332"/>
            <a:ext cx="7345362" cy="1223963"/>
          </a:xfrm>
        </p:spPr>
        <p:txBody>
          <a:bodyPr>
            <a:normAutofit fontScale="92500"/>
          </a:bodyPr>
          <a:lstStyle/>
          <a:p>
            <a:pPr eaLnBrk="1" hangingPunct="1"/>
            <a:r>
              <a:rPr lang="hu-HU" altLang="hu-HU" sz="4400" b="1" i="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rPr>
              <a:t>Ha egy kis pluszra vágysz…</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 y="0"/>
            <a:ext cx="9144000" cy="36306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608692"/>
            <a:ext cx="8291264" cy="1570186"/>
          </a:xfrm>
        </p:spPr>
        <p:txBody>
          <a:bodyPr>
            <a:noAutofit/>
          </a:bodyPr>
          <a:lstStyle/>
          <a:p>
            <a:r>
              <a:rPr lang="sk-SK" sz="2400" dirty="0" smtClean="0">
                <a:solidFill>
                  <a:schemeClr val="tx1"/>
                </a:solidFill>
              </a:rPr>
              <a:t>Fogadócsomag, információk</a:t>
            </a:r>
            <a:br>
              <a:rPr lang="sk-SK" sz="2400" dirty="0" smtClean="0">
                <a:solidFill>
                  <a:schemeClr val="tx1"/>
                </a:solidFill>
              </a:rPr>
            </a:br>
            <a:r>
              <a:rPr lang="sk-SK" sz="2400" dirty="0" smtClean="0">
                <a:solidFill>
                  <a:schemeClr val="tx1"/>
                </a:solidFill>
              </a:rPr>
              <a:t>Country presentation – ahol te is bemutatod és megismerheted mások országát és egyetemét</a:t>
            </a:r>
            <a:br>
              <a:rPr lang="sk-SK" sz="2400" dirty="0" smtClean="0">
                <a:solidFill>
                  <a:schemeClr val="tx1"/>
                </a:solidFill>
              </a:rPr>
            </a:br>
            <a:r>
              <a:rPr lang="sk-SK" sz="2400" dirty="0" smtClean="0">
                <a:solidFill>
                  <a:schemeClr val="tx1"/>
                </a:solidFill>
              </a:rPr>
              <a:t>Food-party nemzeti jellegzetességek</a:t>
            </a:r>
            <a:endParaRPr lang="hu-HU" sz="2400" dirty="0">
              <a:solidFill>
                <a:schemeClr val="tx1"/>
              </a:solidFill>
            </a:endParaRPr>
          </a:p>
        </p:txBody>
      </p:sp>
      <p:pic>
        <p:nvPicPr>
          <p:cNvPr id="5" name="Picture 3" descr="C:\Users\User\Desktop\541484_344928308946132_1582004150_n.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rot="300959">
            <a:off x="280987" y="2403546"/>
            <a:ext cx="3077332" cy="41031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User\Desktop\faliujsagra\379639_336735926432037_355384_n.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rot="20969890">
            <a:off x="2911499" y="3343294"/>
            <a:ext cx="3631940" cy="27239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User\Desktop\faliujsagra\1848_347847551987541_910725148_n.jpg"/>
          <p:cNvPicPr>
            <a:picLocks noChangeAspect="1" noChangeArrowheads="1"/>
          </p:cNvPicPr>
          <p:nvPr/>
        </p:nvPicPr>
        <p:blipFill rotWithShape="1">
          <a:blip r:embed="rId4">
            <a:extLst>
              <a:ext uri="{28A0092B-C50C-407E-A947-70E740481C1C}">
                <a14:useLocalDpi xmlns:a14="http://schemas.microsoft.com/office/drawing/2010/main" val="0"/>
              </a:ext>
            </a:extLst>
          </a:blip>
          <a:srcRect l="15741"/>
          <a:stretch/>
        </p:blipFill>
        <p:spPr bwMode="auto">
          <a:xfrm rot="21411766">
            <a:off x="6139590" y="2425807"/>
            <a:ext cx="2859209" cy="17513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User\Desktop\faliujsagra\269179_347847165320913_829975061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56922">
            <a:off x="6235800" y="4348597"/>
            <a:ext cx="2601950" cy="19027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Kapcsolódó kép"/>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4824" y="188640"/>
            <a:ext cx="2952750" cy="840105"/>
          </a:xfrm>
          <a:prstGeom prst="rect">
            <a:avLst/>
          </a:prstGeom>
          <a:noFill/>
          <a:ln>
            <a:noFill/>
          </a:ln>
        </p:spPr>
      </p:pic>
    </p:spTree>
    <p:extLst>
      <p:ext uri="{BB962C8B-B14F-4D97-AF65-F5344CB8AC3E}">
        <p14:creationId xmlns:p14="http://schemas.microsoft.com/office/powerpoint/2010/main" val="87860224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éptalálat a következ&amp;odblac;re: „erasmus+ szakmai gyakor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665" y="4479395"/>
            <a:ext cx="6380287" cy="23488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éptalálat a következ&amp;odblac;re: „erasmus+ szakmai gyakorl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94200"/>
            <a:ext cx="2660672" cy="18167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éptalálat a következ&amp;odblac;re: „erasmus+ szakmai gyakorl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56934"/>
            <a:ext cx="4736843" cy="218764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ANd9GcTtibMMXSD-g1atbuf6Q5GzPVlRR9pgQ5gg5uHvwsEQkwzp6oUk6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6093" y="2301008"/>
            <a:ext cx="2558807" cy="201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G:\ZIADANKA\Erasmus+ LOGO\TEACHER,Training\Women-leader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76367"/>
            <a:ext cx="2846093" cy="2043302"/>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G:\ZIADANKA\Erasmus+ LOGO\TEACHER,Training\o-FEMALE-BOSS-faceboo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4441" y="2301007"/>
            <a:ext cx="3739559" cy="20186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Kapcsolódó kép"/>
          <p:cNvPicPr/>
          <p:nvPr/>
        </p:nvPicPr>
        <p:blipFill>
          <a:blip r:embed="rId8">
            <a:extLst>
              <a:ext uri="{28A0092B-C50C-407E-A947-70E740481C1C}">
                <a14:useLocalDpi xmlns:a14="http://schemas.microsoft.com/office/drawing/2010/main" val="0"/>
              </a:ext>
            </a:extLst>
          </a:blip>
          <a:srcRect/>
          <a:stretch>
            <a:fillRect/>
          </a:stretch>
        </p:blipFill>
        <p:spPr bwMode="auto">
          <a:xfrm>
            <a:off x="6852953" y="4479395"/>
            <a:ext cx="2061568" cy="230294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irc_mi" descr="job8-300x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7244">
            <a:off x="5559359" y="2035878"/>
            <a:ext cx="2857500" cy="1876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Nadpis 1"/>
          <p:cNvSpPr>
            <a:spLocks noGrp="1"/>
          </p:cNvSpPr>
          <p:nvPr>
            <p:ph type="title"/>
          </p:nvPr>
        </p:nvSpPr>
        <p:spPr/>
        <p:txBody>
          <a:bodyPr/>
          <a:lstStyle/>
          <a:p>
            <a:pPr eaLnBrk="1" hangingPunct="1"/>
            <a:r>
              <a:rPr lang="hu-HU" altLang="hu-HU" dirty="0" smtClean="0">
                <a:solidFill>
                  <a:srgbClr val="C00000"/>
                </a:solidFill>
              </a:rPr>
              <a:t>                Szakmai gyakorlat</a:t>
            </a:r>
          </a:p>
        </p:txBody>
      </p:sp>
      <p:sp>
        <p:nvSpPr>
          <p:cNvPr id="9219" name="Rectangle 4"/>
          <p:cNvSpPr>
            <a:spLocks noChangeArrowheads="1"/>
          </p:cNvSpPr>
          <p:nvPr/>
        </p:nvSpPr>
        <p:spPr bwMode="auto">
          <a:xfrm>
            <a:off x="3549650" y="1544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1800"/>
              <a:t/>
            </a:r>
            <a:br>
              <a:rPr lang="hu-HU" altLang="hu-HU" sz="1800"/>
            </a:br>
            <a:endParaRPr lang="hu-HU" altLang="hu-HU" sz="1800"/>
          </a:p>
        </p:txBody>
      </p:sp>
      <p:sp>
        <p:nvSpPr>
          <p:cNvPr id="3077" name="BlokTextu 4"/>
          <p:cNvSpPr txBox="1">
            <a:spLocks noChangeArrowheads="1"/>
          </p:cNvSpPr>
          <p:nvPr/>
        </p:nvSpPr>
        <p:spPr bwMode="auto">
          <a:xfrm>
            <a:off x="107950" y="1268413"/>
            <a:ext cx="8712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285750" indent="-285750" eaLnBrk="1" hangingPunct="1">
              <a:spcBef>
                <a:spcPct val="0"/>
              </a:spcBef>
              <a:defRPr/>
            </a:pPr>
            <a:r>
              <a:rPr lang="hu-HU" sz="2400" dirty="0" smtClean="0">
                <a:cs typeface="Arial" charset="0"/>
              </a:rPr>
              <a:t>Első tanévedben és friss diplomásként is kiutazhatsz</a:t>
            </a:r>
          </a:p>
          <a:p>
            <a:pPr marL="285750" indent="-285750" eaLnBrk="1" hangingPunct="1">
              <a:spcBef>
                <a:spcPct val="0"/>
              </a:spcBef>
              <a:defRPr/>
            </a:pPr>
            <a:r>
              <a:rPr lang="hu-HU" sz="2400" dirty="0" smtClean="0">
                <a:cs typeface="Arial" charset="0"/>
              </a:rPr>
              <a:t>Külföldi vállalkozásnál, szervezetnél, vagy intézménynél</a:t>
            </a:r>
          </a:p>
          <a:p>
            <a:pPr eaLnBrk="1" hangingPunct="1">
              <a:spcBef>
                <a:spcPct val="0"/>
              </a:spcBef>
              <a:buNone/>
              <a:defRPr/>
            </a:pPr>
            <a:r>
              <a:rPr lang="hu-HU" sz="2400" b="1" dirty="0" smtClean="0">
                <a:cs typeface="Arial" charset="0"/>
              </a:rPr>
              <a:t>    </a:t>
            </a:r>
          </a:p>
          <a:p>
            <a:pPr eaLnBrk="1" hangingPunct="1">
              <a:spcBef>
                <a:spcPct val="0"/>
              </a:spcBef>
              <a:buNone/>
              <a:defRPr/>
            </a:pPr>
            <a:r>
              <a:rPr lang="hu-HU" sz="2400" b="1" dirty="0" smtClean="0">
                <a:cs typeface="Arial" charset="0"/>
              </a:rPr>
              <a:t> Helyek keresése:</a:t>
            </a:r>
          </a:p>
          <a:p>
            <a:pPr marL="342900" indent="-342900" eaLnBrk="1" hangingPunct="1">
              <a:spcBef>
                <a:spcPct val="0"/>
              </a:spcBef>
              <a:buFontTx/>
              <a:buAutoNum type="arabicPeriod"/>
              <a:defRPr/>
            </a:pPr>
            <a:r>
              <a:rPr lang="hu-HU" sz="2400" dirty="0" smtClean="0">
                <a:cs typeface="Arial" charset="0"/>
              </a:rPr>
              <a:t>egyénileg </a:t>
            </a:r>
          </a:p>
          <a:p>
            <a:pPr marL="342900" indent="-342900" eaLnBrk="1" hangingPunct="1">
              <a:spcBef>
                <a:spcPct val="0"/>
              </a:spcBef>
              <a:buFontTx/>
              <a:buAutoNum type="arabicPeriod"/>
              <a:defRPr/>
            </a:pPr>
            <a:r>
              <a:rPr lang="hu-HU" sz="2400" dirty="0" smtClean="0">
                <a:cs typeface="Arial" charset="0"/>
              </a:rPr>
              <a:t>karral/egyetemmel együttműködve</a:t>
            </a:r>
          </a:p>
          <a:p>
            <a:pPr eaLnBrk="1" hangingPunct="1">
              <a:spcBef>
                <a:spcPct val="0"/>
              </a:spcBef>
              <a:buFont typeface="Arial" charset="0"/>
              <a:buNone/>
              <a:defRPr/>
            </a:pPr>
            <a:endParaRPr lang="hu-HU" altLang="hu-HU" sz="2400" b="1" dirty="0" smtClean="0">
              <a:cs typeface="Arial" charset="0"/>
            </a:endParaRPr>
          </a:p>
          <a:p>
            <a:pPr marL="285750" indent="-285750" eaLnBrk="1" hangingPunct="1">
              <a:spcBef>
                <a:spcPct val="0"/>
              </a:spcBef>
              <a:defRPr/>
            </a:pPr>
            <a:r>
              <a:rPr lang="hu-HU" altLang="hu-HU" sz="2400" b="1" dirty="0" smtClean="0">
                <a:cs typeface="Arial" charset="0"/>
              </a:rPr>
              <a:t>Ösztöndíj mértéke: </a:t>
            </a:r>
            <a:r>
              <a:rPr lang="hu-HU" altLang="hu-HU" sz="2400" dirty="0" smtClean="0">
                <a:cs typeface="Arial" charset="0"/>
              </a:rPr>
              <a:t>450€/hó - 590€/hó (+ néhol munkáltató általi hozzájárulás)</a:t>
            </a:r>
          </a:p>
          <a:p>
            <a:pPr marL="285750" indent="-285750" eaLnBrk="1" hangingPunct="1">
              <a:spcBef>
                <a:spcPct val="0"/>
              </a:spcBef>
              <a:defRPr/>
            </a:pPr>
            <a:r>
              <a:rPr lang="hu-HU" altLang="hu-HU" sz="2400" b="1" dirty="0" smtClean="0">
                <a:cs typeface="Arial" charset="0"/>
              </a:rPr>
              <a:t>Időtartam: </a:t>
            </a:r>
            <a:r>
              <a:rPr lang="hu-HU" altLang="hu-HU" sz="2400" dirty="0" smtClean="0">
                <a:cs typeface="Arial" charset="0"/>
              </a:rPr>
              <a:t>1 hónap - 12 hónap</a:t>
            </a:r>
          </a:p>
          <a:p>
            <a:pPr marL="285750" indent="-285750" eaLnBrk="1" hangingPunct="1">
              <a:spcBef>
                <a:spcPct val="0"/>
              </a:spcBef>
              <a:defRPr/>
            </a:pPr>
            <a:r>
              <a:rPr lang="hu-HU" altLang="hu-HU" sz="2400" dirty="0" smtClean="0">
                <a:cs typeface="Arial" charset="0"/>
              </a:rPr>
              <a:t>A Képzési megállapodásban – </a:t>
            </a:r>
            <a:r>
              <a:rPr lang="hu-HU" altLang="hu-HU" sz="2400" dirty="0" err="1" smtClean="0">
                <a:cs typeface="Arial" charset="0"/>
              </a:rPr>
              <a:t>Learning</a:t>
            </a:r>
            <a:r>
              <a:rPr lang="hu-HU" altLang="hu-HU" sz="2400" dirty="0" smtClean="0">
                <a:cs typeface="Arial" charset="0"/>
              </a:rPr>
              <a:t> </a:t>
            </a:r>
            <a:r>
              <a:rPr lang="hu-HU" altLang="hu-HU" sz="2400" dirty="0" err="1" smtClean="0">
                <a:cs typeface="Arial" charset="0"/>
              </a:rPr>
              <a:t>agreement</a:t>
            </a:r>
            <a:r>
              <a:rPr lang="hu-HU" altLang="hu-HU" sz="2400" dirty="0" smtClean="0">
                <a:cs typeface="Arial" charset="0"/>
              </a:rPr>
              <a:t> </a:t>
            </a:r>
            <a:r>
              <a:rPr lang="hu-HU" altLang="hu-HU" sz="2400" dirty="0" err="1" smtClean="0">
                <a:cs typeface="Arial" charset="0"/>
              </a:rPr>
              <a:t>for</a:t>
            </a:r>
            <a:r>
              <a:rPr lang="hu-HU" altLang="hu-HU" sz="2400" dirty="0" smtClean="0">
                <a:cs typeface="Arial" charset="0"/>
              </a:rPr>
              <a:t> </a:t>
            </a:r>
            <a:r>
              <a:rPr lang="hu-HU" altLang="hu-HU" sz="2400" dirty="0" err="1" smtClean="0">
                <a:cs typeface="Arial" charset="0"/>
              </a:rPr>
              <a:t>Traineeship</a:t>
            </a:r>
            <a:r>
              <a:rPr lang="hu-HU" altLang="hu-HU" sz="2400" dirty="0" smtClean="0">
                <a:cs typeface="Arial" charset="0"/>
              </a:rPr>
              <a:t> -  meg van határozva a munka- illetve feladatkör</a:t>
            </a:r>
          </a:p>
        </p:txBody>
      </p:sp>
      <p:pic>
        <p:nvPicPr>
          <p:cNvPr id="6" name="Picture 5" descr="Kapcsolódó kép"/>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91" y="260648"/>
            <a:ext cx="2952750" cy="840105"/>
          </a:xfrm>
          <a:prstGeom prst="rect">
            <a:avLst/>
          </a:prstGeom>
          <a:noFill/>
          <a:ln>
            <a:noFill/>
          </a:ln>
        </p:spPr>
      </p:pic>
      <p:pic>
        <p:nvPicPr>
          <p:cNvPr id="2" name="Obrázok 1"/>
          <p:cNvPicPr>
            <a:picLocks noChangeAspect="1"/>
          </p:cNvPicPr>
          <p:nvPr/>
        </p:nvPicPr>
        <p:blipFill>
          <a:blip r:embed="rId4"/>
          <a:stretch>
            <a:fillRect/>
          </a:stretch>
        </p:blipFill>
        <p:spPr>
          <a:xfrm>
            <a:off x="155065" y="1477976"/>
            <a:ext cx="8833870" cy="4743099"/>
          </a:xfrm>
          <a:prstGeom prst="rect">
            <a:avLst/>
          </a:prstGeom>
        </p:spPr>
      </p:pic>
      <p:pic>
        <p:nvPicPr>
          <p:cNvPr id="3" name="Obrázok 2"/>
          <p:cNvPicPr>
            <a:picLocks noChangeAspect="1"/>
          </p:cNvPicPr>
          <p:nvPr/>
        </p:nvPicPr>
        <p:blipFill>
          <a:blip r:embed="rId5"/>
          <a:stretch>
            <a:fillRect/>
          </a:stretch>
        </p:blipFill>
        <p:spPr>
          <a:xfrm>
            <a:off x="1290902" y="214300"/>
            <a:ext cx="6980525" cy="6584251"/>
          </a:xfrm>
          <a:prstGeom prst="rect">
            <a:avLst/>
          </a:prstGeom>
        </p:spPr>
      </p:pic>
    </p:spTree>
    <p:extLst>
      <p:ext uri="{BB962C8B-B14F-4D97-AF65-F5344CB8AC3E}">
        <p14:creationId xmlns:p14="http://schemas.microsoft.com/office/powerpoint/2010/main" val="393822634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bwMode="auto">
          <a:xfrm>
            <a:off x="1680917" y="-121127"/>
            <a:ext cx="511256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hu-HU" altLang="hu-HU" dirty="0" smtClean="0">
                <a:solidFill>
                  <a:srgbClr val="C00000"/>
                </a:solidFill>
              </a:rPr>
              <a:t>   Magyarország</a:t>
            </a:r>
          </a:p>
        </p:txBody>
      </p:sp>
      <p:sp>
        <p:nvSpPr>
          <p:cNvPr id="8" name="BlokTextu 7"/>
          <p:cNvSpPr txBox="1"/>
          <p:nvPr/>
        </p:nvSpPr>
        <p:spPr>
          <a:xfrm>
            <a:off x="215008" y="5229200"/>
            <a:ext cx="8928992" cy="1200329"/>
          </a:xfrm>
          <a:prstGeom prst="rect">
            <a:avLst/>
          </a:prstGeom>
          <a:noFill/>
        </p:spPr>
        <p:txBody>
          <a:bodyPr wrap="square" numCol="5" rtlCol="0">
            <a:spAutoFit/>
          </a:bodyPr>
          <a:lstStyle/>
          <a:p>
            <a:r>
              <a:rPr lang="sk-SK" b="1" dirty="0" smtClean="0">
                <a:solidFill>
                  <a:schemeClr val="tx1">
                    <a:lumMod val="50000"/>
                  </a:schemeClr>
                </a:solidFill>
              </a:rPr>
              <a:t>1-Budapest</a:t>
            </a:r>
          </a:p>
          <a:p>
            <a:r>
              <a:rPr lang="sk-SK" b="1" dirty="0" smtClean="0">
                <a:solidFill>
                  <a:schemeClr val="tx1">
                    <a:lumMod val="50000"/>
                  </a:schemeClr>
                </a:solidFill>
              </a:rPr>
              <a:t>2-Győr</a:t>
            </a:r>
          </a:p>
          <a:p>
            <a:r>
              <a:rPr lang="sk-SK" b="1" dirty="0" smtClean="0">
                <a:solidFill>
                  <a:schemeClr val="tx1">
                    <a:lumMod val="50000"/>
                  </a:schemeClr>
                </a:solidFill>
              </a:rPr>
              <a:t>3-Pécs</a:t>
            </a:r>
          </a:p>
          <a:p>
            <a:r>
              <a:rPr lang="sk-SK" b="1" dirty="0" smtClean="0">
                <a:solidFill>
                  <a:schemeClr val="tx1">
                    <a:lumMod val="50000"/>
                  </a:schemeClr>
                </a:solidFill>
              </a:rPr>
              <a:t>4-Debrecen</a:t>
            </a:r>
          </a:p>
          <a:p>
            <a:r>
              <a:rPr lang="sk-SK" b="1" dirty="0" smtClean="0">
                <a:solidFill>
                  <a:schemeClr val="tx1">
                    <a:lumMod val="50000"/>
                  </a:schemeClr>
                </a:solidFill>
              </a:rPr>
              <a:t>5-Gödöllő</a:t>
            </a:r>
          </a:p>
          <a:p>
            <a:r>
              <a:rPr lang="sk-SK" b="1" dirty="0" smtClean="0">
                <a:solidFill>
                  <a:schemeClr val="tx1">
                    <a:lumMod val="50000"/>
                  </a:schemeClr>
                </a:solidFill>
              </a:rPr>
              <a:t>6-Eger</a:t>
            </a:r>
          </a:p>
          <a:p>
            <a:r>
              <a:rPr lang="sk-SK" b="1" dirty="0" smtClean="0">
                <a:solidFill>
                  <a:schemeClr val="tx1">
                    <a:lumMod val="50000"/>
                  </a:schemeClr>
                </a:solidFill>
              </a:rPr>
              <a:t>7-Miskolc</a:t>
            </a:r>
          </a:p>
          <a:p>
            <a:r>
              <a:rPr lang="sk-SK" b="1" dirty="0" smtClean="0">
                <a:solidFill>
                  <a:schemeClr val="tx1">
                    <a:lumMod val="50000"/>
                  </a:schemeClr>
                </a:solidFill>
              </a:rPr>
              <a:t>8-Szeged</a:t>
            </a:r>
          </a:p>
          <a:p>
            <a:r>
              <a:rPr lang="sk-SK" b="1" dirty="0" smtClean="0">
                <a:solidFill>
                  <a:schemeClr val="tx1">
                    <a:lumMod val="50000"/>
                  </a:schemeClr>
                </a:solidFill>
              </a:rPr>
              <a:t>9-Sopron</a:t>
            </a:r>
          </a:p>
          <a:p>
            <a:r>
              <a:rPr lang="sk-SK" b="1" dirty="0" smtClean="0">
                <a:solidFill>
                  <a:schemeClr val="tx1">
                    <a:lumMod val="50000"/>
                  </a:schemeClr>
                </a:solidFill>
              </a:rPr>
              <a:t>10-Baja</a:t>
            </a:r>
          </a:p>
          <a:p>
            <a:r>
              <a:rPr lang="sk-SK" b="1" dirty="0" smtClean="0">
                <a:solidFill>
                  <a:schemeClr val="tx1">
                    <a:lumMod val="50000"/>
                  </a:schemeClr>
                </a:solidFill>
              </a:rPr>
              <a:t>11- Pápa</a:t>
            </a:r>
          </a:p>
          <a:p>
            <a:r>
              <a:rPr lang="sk-SK" b="1" dirty="0" smtClean="0">
                <a:solidFill>
                  <a:schemeClr val="tx1">
                    <a:lumMod val="50000"/>
                  </a:schemeClr>
                </a:solidFill>
              </a:rPr>
              <a:t>12-Szolnok</a:t>
            </a:r>
            <a:endParaRPr lang="sk-SK" b="1" dirty="0">
              <a:solidFill>
                <a:schemeClr val="tx1">
                  <a:lumMod val="50000"/>
                </a:schemeClr>
              </a:solidFill>
            </a:endParaRPr>
          </a:p>
          <a:p>
            <a:r>
              <a:rPr lang="sk-SK" b="1" dirty="0" smtClean="0">
                <a:solidFill>
                  <a:schemeClr val="tx1">
                    <a:lumMod val="50000"/>
                  </a:schemeClr>
                </a:solidFill>
              </a:rPr>
              <a:t>13-</a:t>
            </a:r>
            <a:r>
              <a:rPr lang="sk-SK" b="1" dirty="0">
                <a:solidFill>
                  <a:schemeClr val="tx1">
                    <a:lumMod val="50000"/>
                  </a:schemeClr>
                </a:solidFill>
              </a:rPr>
              <a:t>Kecskemét</a:t>
            </a:r>
          </a:p>
          <a:p>
            <a:r>
              <a:rPr lang="sk-SK" b="1" dirty="0" smtClean="0">
                <a:solidFill>
                  <a:schemeClr val="tx1">
                    <a:lumMod val="50000"/>
                  </a:schemeClr>
                </a:solidFill>
              </a:rPr>
              <a:t>14-Kaposvár</a:t>
            </a:r>
          </a:p>
          <a:p>
            <a:r>
              <a:rPr lang="sk-SK" b="1" dirty="0">
                <a:solidFill>
                  <a:schemeClr val="tx1">
                    <a:lumMod val="50000"/>
                  </a:schemeClr>
                </a:solidFill>
              </a:rPr>
              <a:t>15-Székesfehérvár</a:t>
            </a:r>
          </a:p>
          <a:p>
            <a:r>
              <a:rPr lang="sk-SK" b="1" dirty="0" smtClean="0">
                <a:solidFill>
                  <a:schemeClr val="tx1">
                    <a:lumMod val="50000"/>
                  </a:schemeClr>
                </a:solidFill>
              </a:rPr>
              <a:t>16-Szombathely</a:t>
            </a:r>
          </a:p>
          <a:p>
            <a:r>
              <a:rPr lang="sk-SK" b="1" dirty="0" smtClean="0">
                <a:solidFill>
                  <a:schemeClr val="tx1">
                    <a:lumMod val="50000"/>
                  </a:schemeClr>
                </a:solidFill>
              </a:rPr>
              <a:t>17-Zalaegerszeg</a:t>
            </a:r>
            <a:endParaRPr lang="sk-SK" b="1" dirty="0">
              <a:solidFill>
                <a:schemeClr val="tx1">
                  <a:lumMod val="50000"/>
                </a:schemeClr>
              </a:solidFill>
            </a:endParaRPr>
          </a:p>
        </p:txBody>
      </p:sp>
      <p:pic>
        <p:nvPicPr>
          <p:cNvPr id="3" name="Obrázok 2"/>
          <p:cNvPicPr>
            <a:picLocks noChangeAspect="1"/>
          </p:cNvPicPr>
          <p:nvPr/>
        </p:nvPicPr>
        <p:blipFill>
          <a:blip r:embed="rId2"/>
          <a:stretch>
            <a:fillRect/>
          </a:stretch>
        </p:blipFill>
        <p:spPr>
          <a:xfrm>
            <a:off x="611560" y="764704"/>
            <a:ext cx="7924800" cy="43338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Above"/>
            <a:lightRig rig="threePt" dir="t"/>
          </a:scene3d>
          <a:sp3d contourW="6350" prstMaterial="matte">
            <a:bevelT w="101600" h="101600"/>
            <a:contourClr>
              <a:srgbClr val="969696"/>
            </a:contourClr>
          </a:sp3d>
        </p:spPr>
      </p:pic>
      <p:pic>
        <p:nvPicPr>
          <p:cNvPr id="1028" name="Picture 4" descr="http://cms.sulinet.hu/get/d/6226224a-7ec2-4c18-8cbf-b6c2a72d00de/1/8/b/Normal/m1ni-0076kepp-norm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706" y="81439"/>
            <a:ext cx="1040850" cy="6945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0532" y="1021873"/>
            <a:ext cx="6568796" cy="3116272"/>
          </a:xfrm>
          <a:prstGeom prst="rect">
            <a:avLst/>
          </a:prstGeom>
          <a:noFill/>
        </p:spPr>
      </p:pic>
      <p:pic>
        <p:nvPicPr>
          <p:cNvPr id="6" name="Picture 4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6331" y="3259037"/>
            <a:ext cx="5817104" cy="2756328"/>
          </a:xfrm>
          <a:prstGeom prst="rect">
            <a:avLst/>
          </a:prstGeom>
          <a:noFill/>
        </p:spPr>
      </p:pic>
      <p:pic>
        <p:nvPicPr>
          <p:cNvPr id="10" name="Picture 3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9652" y="3762274"/>
            <a:ext cx="5194981" cy="3186721"/>
          </a:xfrm>
          <a:prstGeom prst="rect">
            <a:avLst/>
          </a:prstGeom>
          <a:noFill/>
        </p:spPr>
      </p:pic>
      <p:pic>
        <p:nvPicPr>
          <p:cNvPr id="11" name="Picture 40"/>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6233" y="1373664"/>
            <a:ext cx="5393462" cy="3543732"/>
          </a:xfrm>
          <a:prstGeom prst="rect">
            <a:avLst/>
          </a:prstGeom>
          <a:noFill/>
        </p:spPr>
      </p:pic>
      <p:pic>
        <p:nvPicPr>
          <p:cNvPr id="9" name="Picture 34"/>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544" y="3778503"/>
            <a:ext cx="4326857" cy="2514961"/>
          </a:xfrm>
          <a:prstGeom prst="rect">
            <a:avLst/>
          </a:prstGeom>
          <a:noFill/>
        </p:spPr>
      </p:pic>
    </p:spTree>
    <p:extLst>
      <p:ext uri="{BB962C8B-B14F-4D97-AF65-F5344CB8AC3E}">
        <p14:creationId xmlns:p14="http://schemas.microsoft.com/office/powerpoint/2010/main" val="181894721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bwMode="auto">
          <a:xfrm>
            <a:off x="1174660" y="188640"/>
            <a:ext cx="8136904" cy="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hu-HU" altLang="hu-HU" sz="3600" b="1" dirty="0" smtClean="0">
                <a:solidFill>
                  <a:schemeClr val="tx1">
                    <a:lumMod val="75000"/>
                  </a:schemeClr>
                </a:solidFill>
              </a:rPr>
              <a:t>Magyarországi </a:t>
            </a:r>
            <a:r>
              <a:rPr lang="hu-HU" altLang="hu-HU" sz="3600" b="1" dirty="0">
                <a:solidFill>
                  <a:schemeClr val="tx1">
                    <a:lumMod val="75000"/>
                  </a:schemeClr>
                </a:solidFill>
              </a:rPr>
              <a:t>partneregyetemek</a:t>
            </a:r>
            <a:r>
              <a:rPr lang="hu-HU" altLang="hu-HU" sz="3200" b="1" dirty="0">
                <a:solidFill>
                  <a:schemeClr val="tx1">
                    <a:lumMod val="75000"/>
                  </a:schemeClr>
                </a:solidFill>
              </a:rPr>
              <a:t>:</a:t>
            </a:r>
          </a:p>
        </p:txBody>
      </p:sp>
      <p:sp>
        <p:nvSpPr>
          <p:cNvPr id="7" name="Obdĺžnik 6"/>
          <p:cNvSpPr/>
          <p:nvPr/>
        </p:nvSpPr>
        <p:spPr>
          <a:xfrm>
            <a:off x="323528" y="836712"/>
            <a:ext cx="8640960" cy="6555641"/>
          </a:xfrm>
          <a:prstGeom prst="rect">
            <a:avLst/>
          </a:prstGeom>
        </p:spPr>
        <p:txBody>
          <a:bodyPr wrap="square">
            <a:spAutoFit/>
          </a:bodyPr>
          <a:lstStyle/>
          <a:p>
            <a:r>
              <a:rPr lang="sk-SK" sz="2000" b="1" dirty="0"/>
              <a:t>Budapest - </a:t>
            </a:r>
            <a:r>
              <a:rPr lang="sk-SK" sz="2000" b="1" dirty="0">
                <a:solidFill>
                  <a:srgbClr val="00B050"/>
                </a:solidFill>
              </a:rPr>
              <a:t>Eötvös Lóránd </a:t>
            </a:r>
            <a:r>
              <a:rPr lang="sk-SK" sz="2000" b="1" dirty="0" err="1">
                <a:solidFill>
                  <a:srgbClr val="00B050"/>
                </a:solidFill>
              </a:rPr>
              <a:t>university</a:t>
            </a:r>
            <a:r>
              <a:rPr lang="sk-SK" sz="2000" b="1" dirty="0">
                <a:solidFill>
                  <a:srgbClr val="00B050"/>
                </a:solidFill>
              </a:rPr>
              <a:t> </a:t>
            </a:r>
            <a:r>
              <a:rPr lang="sk-SK" sz="2000" b="1" dirty="0" smtClean="0">
                <a:solidFill>
                  <a:srgbClr val="00B050"/>
                </a:solidFill>
              </a:rPr>
              <a:t>ELTE (bio, </a:t>
            </a:r>
            <a:r>
              <a:rPr lang="sk-SK" sz="2000" b="1" dirty="0" err="1" smtClean="0">
                <a:solidFill>
                  <a:srgbClr val="00B050"/>
                </a:solidFill>
              </a:rPr>
              <a:t>kémia</a:t>
            </a:r>
            <a:r>
              <a:rPr lang="sk-SK" sz="2000" b="1" dirty="0" smtClean="0">
                <a:solidFill>
                  <a:srgbClr val="00B050"/>
                </a:solidFill>
              </a:rPr>
              <a:t>, </a:t>
            </a:r>
            <a:r>
              <a:rPr lang="sk-SK" sz="2000" b="1" dirty="0" err="1" smtClean="0">
                <a:solidFill>
                  <a:srgbClr val="00B050"/>
                </a:solidFill>
              </a:rPr>
              <a:t>pedagógia</a:t>
            </a:r>
            <a:r>
              <a:rPr lang="sk-SK" sz="2000" b="1" dirty="0" smtClean="0">
                <a:solidFill>
                  <a:srgbClr val="00B050"/>
                </a:solidFill>
              </a:rPr>
              <a:t>)</a:t>
            </a:r>
            <a:endParaRPr lang="sk-SK" sz="2000" b="1" dirty="0">
              <a:solidFill>
                <a:srgbClr val="00B050"/>
              </a:solidFill>
            </a:endParaRPr>
          </a:p>
          <a:p>
            <a:r>
              <a:rPr lang="sk-SK" sz="2000" b="1" dirty="0"/>
              <a:t>                  - </a:t>
            </a:r>
            <a:r>
              <a:rPr lang="sk-SK" sz="2000" b="1" dirty="0" err="1">
                <a:solidFill>
                  <a:srgbClr val="FF0000"/>
                </a:solidFill>
              </a:rPr>
              <a:t>Óbuda</a:t>
            </a:r>
            <a:r>
              <a:rPr lang="sk-SK" sz="2000" b="1" dirty="0"/>
              <a:t> </a:t>
            </a:r>
            <a:r>
              <a:rPr lang="sk-SK" sz="2000" b="1" dirty="0" err="1" smtClean="0">
                <a:solidFill>
                  <a:srgbClr val="00B050"/>
                </a:solidFill>
              </a:rPr>
              <a:t>University</a:t>
            </a:r>
            <a:r>
              <a:rPr lang="sk-SK" sz="2000" b="1" dirty="0" smtClean="0">
                <a:solidFill>
                  <a:srgbClr val="00B050"/>
                </a:solidFill>
              </a:rPr>
              <a:t> (</a:t>
            </a:r>
            <a:r>
              <a:rPr lang="sk-SK" sz="2000" b="1" dirty="0" err="1" smtClean="0">
                <a:solidFill>
                  <a:srgbClr val="00B050"/>
                </a:solidFill>
              </a:rPr>
              <a:t>műszaki</a:t>
            </a:r>
            <a:r>
              <a:rPr lang="sk-SK" sz="2000" b="1" dirty="0" smtClean="0">
                <a:solidFill>
                  <a:srgbClr val="00B050"/>
                </a:solidFill>
              </a:rPr>
              <a:t> </a:t>
            </a:r>
            <a:r>
              <a:rPr lang="sk-SK" sz="2000" b="1" dirty="0" err="1" smtClean="0">
                <a:solidFill>
                  <a:srgbClr val="00B050"/>
                </a:solidFill>
              </a:rPr>
              <a:t>pedagógia</a:t>
            </a:r>
            <a:r>
              <a:rPr lang="sk-SK" sz="2000" b="1" dirty="0" smtClean="0">
                <a:solidFill>
                  <a:srgbClr val="00B050"/>
                </a:solidFill>
              </a:rPr>
              <a:t> - </a:t>
            </a:r>
            <a:r>
              <a:rPr lang="sk-SK" sz="2000" b="1" dirty="0" err="1" smtClean="0">
                <a:solidFill>
                  <a:srgbClr val="00B050"/>
                </a:solidFill>
              </a:rPr>
              <a:t>mérnöktanár</a:t>
            </a:r>
            <a:r>
              <a:rPr lang="sk-SK" sz="2000" b="1" dirty="0" smtClean="0">
                <a:solidFill>
                  <a:srgbClr val="00B050"/>
                </a:solidFill>
              </a:rPr>
              <a:t>)</a:t>
            </a:r>
            <a:endParaRPr lang="sk-SK" sz="2000" b="1" dirty="0">
              <a:solidFill>
                <a:srgbClr val="00B050"/>
              </a:solidFill>
            </a:endParaRPr>
          </a:p>
          <a:p>
            <a:r>
              <a:rPr lang="sk-SK" sz="2000" b="1" dirty="0"/>
              <a:t>                  - </a:t>
            </a:r>
            <a:r>
              <a:rPr lang="sk-SK" sz="2000" b="1" dirty="0">
                <a:solidFill>
                  <a:srgbClr val="00B050"/>
                </a:solidFill>
              </a:rPr>
              <a:t>Károli Gáspár University </a:t>
            </a:r>
            <a:r>
              <a:rPr lang="sk-SK" sz="2000" b="1" dirty="0">
                <a:solidFill>
                  <a:srgbClr val="FFC000"/>
                </a:solidFill>
              </a:rPr>
              <a:t>of the Reformed Church in </a:t>
            </a:r>
            <a:r>
              <a:rPr lang="sk-SK" sz="2000" b="1" dirty="0" err="1" smtClean="0">
                <a:solidFill>
                  <a:srgbClr val="FFC000"/>
                </a:solidFill>
              </a:rPr>
              <a:t>Hungary</a:t>
            </a:r>
            <a:r>
              <a:rPr lang="sk-SK" sz="2000" b="1" dirty="0" smtClean="0">
                <a:solidFill>
                  <a:srgbClr val="FFC000"/>
                </a:solidFill>
              </a:rPr>
              <a:t> </a:t>
            </a:r>
          </a:p>
          <a:p>
            <a:r>
              <a:rPr lang="sk-SK" sz="2000" b="1" dirty="0">
                <a:solidFill>
                  <a:srgbClr val="FFC000"/>
                </a:solidFill>
              </a:rPr>
              <a:t> </a:t>
            </a:r>
            <a:r>
              <a:rPr lang="sk-SK" sz="2000" b="1" dirty="0" smtClean="0">
                <a:solidFill>
                  <a:srgbClr val="FFC000"/>
                </a:solidFill>
              </a:rPr>
              <a:t>                   </a:t>
            </a:r>
            <a:r>
              <a:rPr lang="sk-SK" sz="2000" b="1" dirty="0" smtClean="0">
                <a:solidFill>
                  <a:srgbClr val="00B050"/>
                </a:solidFill>
              </a:rPr>
              <a:t>(</a:t>
            </a:r>
            <a:r>
              <a:rPr lang="sk-SK" sz="2000" b="1" dirty="0" err="1" smtClean="0">
                <a:solidFill>
                  <a:srgbClr val="00B050"/>
                </a:solidFill>
              </a:rPr>
              <a:t>töri</a:t>
            </a:r>
            <a:r>
              <a:rPr lang="sk-SK" sz="2000" b="1" dirty="0" smtClean="0">
                <a:solidFill>
                  <a:srgbClr val="00B050"/>
                </a:solidFill>
              </a:rPr>
              <a:t>, </a:t>
            </a:r>
            <a:r>
              <a:rPr lang="sk-SK" sz="2000" b="1" dirty="0" err="1" smtClean="0">
                <a:solidFill>
                  <a:srgbClr val="00B050"/>
                </a:solidFill>
              </a:rPr>
              <a:t>nyelvek</a:t>
            </a:r>
            <a:r>
              <a:rPr lang="sk-SK" sz="2000" b="1" dirty="0" smtClean="0">
                <a:solidFill>
                  <a:srgbClr val="00B050"/>
                </a:solidFill>
              </a:rPr>
              <a:t>, </a:t>
            </a:r>
            <a:r>
              <a:rPr lang="sk-SK" sz="2000" b="1" dirty="0" err="1" smtClean="0">
                <a:solidFill>
                  <a:srgbClr val="00B050"/>
                </a:solidFill>
              </a:rPr>
              <a:t>tanárképzés</a:t>
            </a:r>
            <a:r>
              <a:rPr lang="sk-SK" sz="2000" b="1" dirty="0" smtClean="0">
                <a:solidFill>
                  <a:srgbClr val="00B050"/>
                </a:solidFill>
              </a:rPr>
              <a:t>, </a:t>
            </a:r>
            <a:r>
              <a:rPr lang="sk-SK" sz="2000" b="1" dirty="0" err="1" smtClean="0">
                <a:solidFill>
                  <a:srgbClr val="00B050"/>
                </a:solidFill>
              </a:rPr>
              <a:t>diakónia</a:t>
            </a:r>
            <a:r>
              <a:rPr lang="sk-SK" sz="2000" b="1" dirty="0" smtClean="0">
                <a:solidFill>
                  <a:srgbClr val="00B050"/>
                </a:solidFill>
              </a:rPr>
              <a:t>, </a:t>
            </a:r>
            <a:r>
              <a:rPr lang="sk-SK" sz="2000" b="1" dirty="0" err="1" smtClean="0">
                <a:solidFill>
                  <a:srgbClr val="00B050"/>
                </a:solidFill>
              </a:rPr>
              <a:t>óvóképzés</a:t>
            </a:r>
            <a:r>
              <a:rPr lang="sk-SK" sz="2000" b="1" dirty="0" smtClean="0">
                <a:solidFill>
                  <a:srgbClr val="00B050"/>
                </a:solidFill>
              </a:rPr>
              <a:t>)</a:t>
            </a:r>
            <a:endParaRPr lang="sk-SK" sz="2000" b="1" dirty="0">
              <a:solidFill>
                <a:srgbClr val="00B050"/>
              </a:solidFill>
            </a:endParaRPr>
          </a:p>
          <a:p>
            <a:r>
              <a:rPr lang="sk-SK" sz="2000" b="1" dirty="0"/>
              <a:t>                  - </a:t>
            </a:r>
            <a:r>
              <a:rPr lang="sk-SK" sz="2000" b="1" dirty="0">
                <a:solidFill>
                  <a:srgbClr val="00B050"/>
                </a:solidFill>
              </a:rPr>
              <a:t>Pázmány Péter </a:t>
            </a:r>
            <a:r>
              <a:rPr lang="sk-SK" sz="2000" b="1" dirty="0" err="1">
                <a:solidFill>
                  <a:srgbClr val="00B050"/>
                </a:solidFill>
              </a:rPr>
              <a:t>Catholic</a:t>
            </a:r>
            <a:r>
              <a:rPr lang="sk-SK" sz="2000" b="1" dirty="0">
                <a:solidFill>
                  <a:srgbClr val="00B050"/>
                </a:solidFill>
              </a:rPr>
              <a:t> </a:t>
            </a:r>
            <a:r>
              <a:rPr lang="sk-SK" sz="2000" b="1" dirty="0" err="1" smtClean="0">
                <a:solidFill>
                  <a:srgbClr val="00B050"/>
                </a:solidFill>
              </a:rPr>
              <a:t>University</a:t>
            </a:r>
            <a:r>
              <a:rPr lang="sk-SK" sz="2000" b="1" dirty="0" smtClean="0">
                <a:solidFill>
                  <a:srgbClr val="00B050"/>
                </a:solidFill>
              </a:rPr>
              <a:t> (</a:t>
            </a:r>
            <a:r>
              <a:rPr lang="sk-SK" sz="2000" b="1" dirty="0" err="1" smtClean="0">
                <a:solidFill>
                  <a:srgbClr val="00B050"/>
                </a:solidFill>
              </a:rPr>
              <a:t>nyelvek</a:t>
            </a:r>
            <a:r>
              <a:rPr lang="sk-SK" sz="2000" b="1" dirty="0" smtClean="0">
                <a:solidFill>
                  <a:srgbClr val="00B050"/>
                </a:solidFill>
              </a:rPr>
              <a:t>, </a:t>
            </a:r>
            <a:r>
              <a:rPr lang="sk-SK" sz="2000" b="1" dirty="0" err="1">
                <a:solidFill>
                  <a:srgbClr val="00B050"/>
                </a:solidFill>
              </a:rPr>
              <a:t>tanárképzés</a:t>
            </a:r>
            <a:r>
              <a:rPr lang="sk-SK" sz="2000" b="1" dirty="0">
                <a:solidFill>
                  <a:srgbClr val="00B050"/>
                </a:solidFill>
              </a:rPr>
              <a:t>, </a:t>
            </a:r>
            <a:r>
              <a:rPr lang="sk-SK" sz="2000" b="1" dirty="0" err="1" smtClean="0">
                <a:solidFill>
                  <a:srgbClr val="00B050"/>
                </a:solidFill>
              </a:rPr>
              <a:t>töri</a:t>
            </a:r>
            <a:r>
              <a:rPr lang="sk-SK" sz="2000" b="1" dirty="0" smtClean="0">
                <a:solidFill>
                  <a:srgbClr val="00B050"/>
                </a:solidFill>
              </a:rPr>
              <a:t>)</a:t>
            </a:r>
            <a:endParaRPr lang="sk-SK" sz="2000" b="1" dirty="0">
              <a:solidFill>
                <a:srgbClr val="00B050"/>
              </a:solidFill>
            </a:endParaRPr>
          </a:p>
          <a:p>
            <a:r>
              <a:rPr lang="sk-SK" sz="2000" b="1" dirty="0"/>
              <a:t>                  - </a:t>
            </a:r>
            <a:r>
              <a:rPr lang="sk-SK" sz="2000" b="1" dirty="0">
                <a:solidFill>
                  <a:srgbClr val="FF0000"/>
                </a:solidFill>
              </a:rPr>
              <a:t>National University </a:t>
            </a:r>
            <a:r>
              <a:rPr lang="sk-SK" sz="2000" b="1" dirty="0">
                <a:solidFill>
                  <a:srgbClr val="00B050"/>
                </a:solidFill>
              </a:rPr>
              <a:t>of </a:t>
            </a:r>
            <a:r>
              <a:rPr lang="sk-SK" sz="2000" b="1" dirty="0" err="1">
                <a:solidFill>
                  <a:srgbClr val="00B050"/>
                </a:solidFill>
              </a:rPr>
              <a:t>Public</a:t>
            </a:r>
            <a:r>
              <a:rPr lang="sk-SK" sz="2000" b="1" dirty="0">
                <a:solidFill>
                  <a:srgbClr val="00B050"/>
                </a:solidFill>
              </a:rPr>
              <a:t> </a:t>
            </a:r>
            <a:r>
              <a:rPr lang="sk-SK" sz="2000" b="1" dirty="0" smtClean="0">
                <a:solidFill>
                  <a:srgbClr val="00B050"/>
                </a:solidFill>
              </a:rPr>
              <a:t>Service (</a:t>
            </a:r>
            <a:r>
              <a:rPr lang="sk-SK" sz="2000" b="1" dirty="0" err="1" smtClean="0">
                <a:solidFill>
                  <a:srgbClr val="00B050"/>
                </a:solidFill>
              </a:rPr>
              <a:t>szociológia</a:t>
            </a:r>
            <a:r>
              <a:rPr lang="sk-SK" sz="2000" b="1" dirty="0">
                <a:solidFill>
                  <a:srgbClr val="00B050"/>
                </a:solidFill>
              </a:rPr>
              <a:t>)</a:t>
            </a:r>
          </a:p>
          <a:p>
            <a:r>
              <a:rPr lang="sk-SK" sz="2000" b="1" dirty="0"/>
              <a:t>                  - </a:t>
            </a:r>
            <a:r>
              <a:rPr lang="sk-SK" sz="2000" b="1" dirty="0">
                <a:solidFill>
                  <a:srgbClr val="FF0000"/>
                </a:solidFill>
              </a:rPr>
              <a:t>Corvinus University of </a:t>
            </a:r>
            <a:r>
              <a:rPr lang="sk-SK" sz="2000" b="1" dirty="0" err="1">
                <a:solidFill>
                  <a:srgbClr val="FF0000"/>
                </a:solidFill>
              </a:rPr>
              <a:t>Budapest</a:t>
            </a:r>
            <a:r>
              <a:rPr lang="sk-SK" sz="2000" b="1" dirty="0">
                <a:solidFill>
                  <a:srgbClr val="FF0000"/>
                </a:solidFill>
              </a:rPr>
              <a:t> </a:t>
            </a:r>
            <a:endParaRPr lang="sk-SK" sz="2000" b="1" dirty="0" smtClean="0">
              <a:solidFill>
                <a:srgbClr val="FF0000"/>
              </a:solidFill>
            </a:endParaRPr>
          </a:p>
          <a:p>
            <a:r>
              <a:rPr lang="sk-SK" sz="2000" b="1" dirty="0">
                <a:solidFill>
                  <a:srgbClr val="FF0000"/>
                </a:solidFill>
              </a:rPr>
              <a:t>	</a:t>
            </a:r>
            <a:r>
              <a:rPr lang="sk-SK" sz="2000" b="1" dirty="0" smtClean="0">
                <a:solidFill>
                  <a:srgbClr val="FF0000"/>
                </a:solidFill>
              </a:rPr>
              <a:t>  - King </a:t>
            </a:r>
            <a:r>
              <a:rPr lang="sk-SK" sz="2000" b="1" dirty="0" err="1" smtClean="0">
                <a:solidFill>
                  <a:srgbClr val="FF0000"/>
                </a:solidFill>
              </a:rPr>
              <a:t>Sigismund</a:t>
            </a:r>
            <a:r>
              <a:rPr lang="sk-SK" sz="2000" b="1" dirty="0" smtClean="0">
                <a:solidFill>
                  <a:srgbClr val="FF0000"/>
                </a:solidFill>
              </a:rPr>
              <a:t> </a:t>
            </a:r>
            <a:r>
              <a:rPr lang="sk-SK" sz="2000" b="1" dirty="0" err="1" smtClean="0">
                <a:solidFill>
                  <a:srgbClr val="00B050"/>
                </a:solidFill>
              </a:rPr>
              <a:t>University</a:t>
            </a:r>
            <a:r>
              <a:rPr lang="sk-SK" sz="2000" b="1" dirty="0" smtClean="0">
                <a:solidFill>
                  <a:srgbClr val="00B050"/>
                </a:solidFill>
              </a:rPr>
              <a:t> (</a:t>
            </a:r>
            <a:r>
              <a:rPr lang="sk-SK" sz="2000" b="1" dirty="0" err="1" smtClean="0">
                <a:solidFill>
                  <a:srgbClr val="00B050"/>
                </a:solidFill>
              </a:rPr>
              <a:t>bölcsész</a:t>
            </a:r>
            <a:r>
              <a:rPr lang="sk-SK" sz="2000" b="1" dirty="0" smtClean="0">
                <a:solidFill>
                  <a:srgbClr val="00B050"/>
                </a:solidFill>
              </a:rPr>
              <a:t>)</a:t>
            </a:r>
            <a:endParaRPr lang="sk-SK" sz="1000" b="1" dirty="0"/>
          </a:p>
          <a:p>
            <a:r>
              <a:rPr lang="sk-SK" sz="2000" b="1" dirty="0"/>
              <a:t>Gödöllő   </a:t>
            </a:r>
            <a:r>
              <a:rPr lang="sk-SK" sz="2000" b="1" dirty="0" smtClean="0"/>
              <a:t>- </a:t>
            </a:r>
            <a:r>
              <a:rPr lang="sk-SK" sz="2000" b="1" dirty="0" smtClean="0">
                <a:solidFill>
                  <a:srgbClr val="FF0000"/>
                </a:solidFill>
              </a:rPr>
              <a:t>Szent </a:t>
            </a:r>
            <a:r>
              <a:rPr lang="sk-SK" sz="2000" b="1" dirty="0" err="1">
                <a:solidFill>
                  <a:srgbClr val="FF0000"/>
                </a:solidFill>
              </a:rPr>
              <a:t>István</a:t>
            </a:r>
            <a:r>
              <a:rPr lang="sk-SK" sz="2000" b="1" dirty="0">
                <a:solidFill>
                  <a:srgbClr val="FF0000"/>
                </a:solidFill>
              </a:rPr>
              <a:t> </a:t>
            </a:r>
            <a:r>
              <a:rPr lang="sk-SK" sz="2000" b="1" dirty="0" err="1" smtClean="0">
                <a:solidFill>
                  <a:srgbClr val="FF0000"/>
                </a:solidFill>
              </a:rPr>
              <a:t>University</a:t>
            </a:r>
            <a:endParaRPr lang="sk-SK" sz="1000" b="1" dirty="0"/>
          </a:p>
          <a:p>
            <a:r>
              <a:rPr lang="sk-SK" sz="2000" b="1" dirty="0"/>
              <a:t>Sopron     </a:t>
            </a:r>
            <a:r>
              <a:rPr lang="sk-SK" sz="2000" b="1" dirty="0" smtClean="0"/>
              <a:t>- </a:t>
            </a:r>
            <a:r>
              <a:rPr lang="sk-SK" sz="2000" b="1" dirty="0">
                <a:solidFill>
                  <a:srgbClr val="FF0000"/>
                </a:solidFill>
              </a:rPr>
              <a:t>University of West Hungary </a:t>
            </a:r>
            <a:r>
              <a:rPr lang="sk-SK" sz="2000" b="1" dirty="0">
                <a:solidFill>
                  <a:srgbClr val="00B050"/>
                </a:solidFill>
              </a:rPr>
              <a:t>Benedek Elek Faculty of </a:t>
            </a:r>
            <a:r>
              <a:rPr lang="sk-SK" sz="2000" b="1" dirty="0" err="1" smtClean="0">
                <a:solidFill>
                  <a:srgbClr val="00B050"/>
                </a:solidFill>
              </a:rPr>
              <a:t>Pedagogy</a:t>
            </a:r>
            <a:endParaRPr lang="sk-SK" sz="2000" b="1" dirty="0" smtClean="0">
              <a:solidFill>
                <a:srgbClr val="00B050"/>
              </a:solidFill>
            </a:endParaRPr>
          </a:p>
          <a:p>
            <a:r>
              <a:rPr lang="sk-SK" sz="2000" b="1" dirty="0" smtClean="0">
                <a:solidFill>
                  <a:srgbClr val="00B050"/>
                </a:solidFill>
              </a:rPr>
              <a:t>                     (</a:t>
            </a:r>
            <a:r>
              <a:rPr lang="sk-SK" sz="2000" b="1" dirty="0" err="1" smtClean="0">
                <a:solidFill>
                  <a:srgbClr val="00B050"/>
                </a:solidFill>
              </a:rPr>
              <a:t>óvóképzés</a:t>
            </a:r>
            <a:r>
              <a:rPr lang="sk-SK" sz="2000" b="1" dirty="0" smtClean="0">
                <a:solidFill>
                  <a:srgbClr val="00B050"/>
                </a:solidFill>
              </a:rPr>
              <a:t>, </a:t>
            </a:r>
            <a:r>
              <a:rPr lang="sk-SK" sz="2000" b="1" dirty="0" err="1">
                <a:solidFill>
                  <a:srgbClr val="00B050"/>
                </a:solidFill>
              </a:rPr>
              <a:t>tanárképzés</a:t>
            </a:r>
            <a:r>
              <a:rPr lang="sk-SK" sz="2000" b="1" dirty="0">
                <a:solidFill>
                  <a:srgbClr val="00B050"/>
                </a:solidFill>
              </a:rPr>
              <a:t>) </a:t>
            </a:r>
            <a:endParaRPr lang="sk-SK" sz="1000" b="1" dirty="0"/>
          </a:p>
          <a:p>
            <a:r>
              <a:rPr lang="sk-SK" sz="2000" b="1" dirty="0"/>
              <a:t>Pécs         </a:t>
            </a:r>
            <a:r>
              <a:rPr lang="sk-SK" sz="2000" b="1" dirty="0" smtClean="0"/>
              <a:t> - </a:t>
            </a:r>
            <a:r>
              <a:rPr lang="sk-SK" sz="2000" b="1" dirty="0">
                <a:solidFill>
                  <a:srgbClr val="FF0000"/>
                </a:solidFill>
              </a:rPr>
              <a:t>University</a:t>
            </a:r>
            <a:r>
              <a:rPr lang="sk-SK" sz="2000" b="1" dirty="0"/>
              <a:t> </a:t>
            </a:r>
            <a:r>
              <a:rPr lang="sk-SK" sz="2000" b="1" dirty="0">
                <a:solidFill>
                  <a:srgbClr val="00B050"/>
                </a:solidFill>
              </a:rPr>
              <a:t>of </a:t>
            </a:r>
            <a:r>
              <a:rPr lang="sk-SK" sz="2000" b="1" dirty="0" smtClean="0">
                <a:solidFill>
                  <a:srgbClr val="00B050"/>
                </a:solidFill>
              </a:rPr>
              <a:t>Pécs (BTK, </a:t>
            </a:r>
            <a:r>
              <a:rPr lang="sk-SK" sz="2000" b="1" dirty="0" err="1" smtClean="0">
                <a:solidFill>
                  <a:srgbClr val="00B050"/>
                </a:solidFill>
              </a:rPr>
              <a:t>törisek</a:t>
            </a:r>
            <a:r>
              <a:rPr lang="sk-SK" sz="2000" b="1" dirty="0" smtClean="0">
                <a:solidFill>
                  <a:srgbClr val="00B050"/>
                </a:solidFill>
              </a:rPr>
              <a:t>, </a:t>
            </a:r>
            <a:r>
              <a:rPr lang="sk-SK" sz="2000" b="1" dirty="0" err="1" smtClean="0">
                <a:solidFill>
                  <a:srgbClr val="00B050"/>
                </a:solidFill>
              </a:rPr>
              <a:t>nyelvészek</a:t>
            </a:r>
            <a:r>
              <a:rPr lang="sk-SK" sz="2000" b="1" dirty="0" smtClean="0">
                <a:solidFill>
                  <a:srgbClr val="00B050"/>
                </a:solidFill>
              </a:rPr>
              <a:t>, </a:t>
            </a:r>
            <a:r>
              <a:rPr lang="sk-SK" sz="2000" b="1" dirty="0" err="1" smtClean="0">
                <a:solidFill>
                  <a:srgbClr val="00B050"/>
                </a:solidFill>
              </a:rPr>
              <a:t>informatikusok</a:t>
            </a:r>
            <a:r>
              <a:rPr lang="sk-SK" sz="2000" b="1" dirty="0" smtClean="0">
                <a:solidFill>
                  <a:srgbClr val="00B050"/>
                </a:solidFill>
              </a:rPr>
              <a:t>, </a:t>
            </a:r>
          </a:p>
          <a:p>
            <a:r>
              <a:rPr lang="sk-SK" sz="2000" b="1" dirty="0">
                <a:solidFill>
                  <a:srgbClr val="00B050"/>
                </a:solidFill>
              </a:rPr>
              <a:t> </a:t>
            </a:r>
            <a:r>
              <a:rPr lang="sk-SK" sz="2000" b="1" dirty="0" smtClean="0">
                <a:solidFill>
                  <a:srgbClr val="00B050"/>
                </a:solidFill>
              </a:rPr>
              <a:t>                    </a:t>
            </a:r>
            <a:r>
              <a:rPr lang="sk-SK" sz="2000" b="1" dirty="0" err="1" smtClean="0">
                <a:solidFill>
                  <a:srgbClr val="00B050"/>
                </a:solidFill>
              </a:rPr>
              <a:t>pedagógusképzés</a:t>
            </a:r>
            <a:r>
              <a:rPr lang="sk-SK" sz="2000" b="1" dirty="0" smtClean="0">
                <a:solidFill>
                  <a:srgbClr val="00B050"/>
                </a:solidFill>
              </a:rPr>
              <a:t>, </a:t>
            </a:r>
            <a:r>
              <a:rPr lang="sk-SK" sz="2000" b="1" dirty="0" err="1" smtClean="0">
                <a:solidFill>
                  <a:srgbClr val="00B050"/>
                </a:solidFill>
              </a:rPr>
              <a:t>Természettudományi</a:t>
            </a:r>
            <a:r>
              <a:rPr lang="sk-SK" sz="2000" b="1" dirty="0" smtClean="0">
                <a:solidFill>
                  <a:srgbClr val="00B050"/>
                </a:solidFill>
              </a:rPr>
              <a:t> kar - biológia)</a:t>
            </a:r>
            <a:endParaRPr lang="sk-SK" sz="1000" b="1" dirty="0" smtClean="0"/>
          </a:p>
          <a:p>
            <a:r>
              <a:rPr lang="sk-SK" sz="2000" b="1" dirty="0"/>
              <a:t>Eger          </a:t>
            </a:r>
            <a:r>
              <a:rPr lang="sk-SK" sz="2000" b="1" dirty="0" smtClean="0"/>
              <a:t>- </a:t>
            </a:r>
            <a:r>
              <a:rPr lang="sk-SK" sz="2000" b="1" dirty="0">
                <a:solidFill>
                  <a:srgbClr val="FF0000"/>
                </a:solidFill>
              </a:rPr>
              <a:t>Eszterházy </a:t>
            </a:r>
            <a:r>
              <a:rPr lang="sk-SK" sz="2000" b="1" dirty="0" err="1">
                <a:solidFill>
                  <a:srgbClr val="FF0000"/>
                </a:solidFill>
              </a:rPr>
              <a:t>Károly</a:t>
            </a:r>
            <a:r>
              <a:rPr lang="sk-SK" sz="2000" b="1" dirty="0">
                <a:solidFill>
                  <a:srgbClr val="FF0000"/>
                </a:solidFill>
              </a:rPr>
              <a:t> </a:t>
            </a:r>
            <a:r>
              <a:rPr lang="sk-SK" sz="2000" b="1" dirty="0" err="1" smtClean="0">
                <a:solidFill>
                  <a:srgbClr val="00B050"/>
                </a:solidFill>
              </a:rPr>
              <a:t>University</a:t>
            </a:r>
            <a:r>
              <a:rPr lang="sk-SK" sz="2000" b="1" dirty="0" smtClean="0">
                <a:solidFill>
                  <a:srgbClr val="00B050"/>
                </a:solidFill>
              </a:rPr>
              <a:t> </a:t>
            </a:r>
            <a:r>
              <a:rPr lang="sk-SK" sz="2000" b="1" dirty="0">
                <a:solidFill>
                  <a:srgbClr val="00B050"/>
                </a:solidFill>
              </a:rPr>
              <a:t>(</a:t>
            </a:r>
            <a:r>
              <a:rPr lang="sk-SK" sz="2000" b="1" dirty="0" err="1">
                <a:solidFill>
                  <a:srgbClr val="00B050"/>
                </a:solidFill>
              </a:rPr>
              <a:t>tanárképzés</a:t>
            </a:r>
            <a:r>
              <a:rPr lang="sk-SK" sz="2000" b="1" dirty="0" smtClean="0">
                <a:solidFill>
                  <a:srgbClr val="00B050"/>
                </a:solidFill>
              </a:rPr>
              <a:t>)</a:t>
            </a:r>
            <a:endParaRPr lang="sk-SK" sz="1000" b="1" dirty="0"/>
          </a:p>
          <a:p>
            <a:r>
              <a:rPr lang="sk-SK" sz="2000" b="1" dirty="0"/>
              <a:t>Győr          </a:t>
            </a:r>
            <a:r>
              <a:rPr lang="sk-SK" sz="2000" b="1" dirty="0" smtClean="0"/>
              <a:t>- </a:t>
            </a:r>
            <a:r>
              <a:rPr lang="sk-SK" sz="2000" b="1" dirty="0">
                <a:solidFill>
                  <a:srgbClr val="FF0000"/>
                </a:solidFill>
              </a:rPr>
              <a:t>Széchenyi </a:t>
            </a:r>
            <a:r>
              <a:rPr lang="sk-SK" sz="2000" b="1" dirty="0" err="1">
                <a:solidFill>
                  <a:srgbClr val="FF0000"/>
                </a:solidFill>
              </a:rPr>
              <a:t>István</a:t>
            </a:r>
            <a:r>
              <a:rPr lang="sk-SK" sz="2000" b="1" dirty="0">
                <a:solidFill>
                  <a:srgbClr val="FF0000"/>
                </a:solidFill>
              </a:rPr>
              <a:t> </a:t>
            </a:r>
            <a:r>
              <a:rPr lang="sk-SK" sz="2000" b="1" dirty="0" err="1" smtClean="0">
                <a:solidFill>
                  <a:srgbClr val="FF0000"/>
                </a:solidFill>
              </a:rPr>
              <a:t>University</a:t>
            </a:r>
            <a:r>
              <a:rPr lang="sk-SK" sz="2000" b="1" dirty="0" smtClean="0">
                <a:solidFill>
                  <a:srgbClr val="FF0000"/>
                </a:solidFill>
              </a:rPr>
              <a:t>, </a:t>
            </a:r>
            <a:r>
              <a:rPr lang="sk-SK" sz="2000" b="1" dirty="0" err="1" smtClean="0">
                <a:solidFill>
                  <a:srgbClr val="00B050"/>
                </a:solidFill>
              </a:rPr>
              <a:t>Apáczai</a:t>
            </a:r>
            <a:r>
              <a:rPr lang="sk-SK" sz="2000" b="1" dirty="0" smtClean="0">
                <a:solidFill>
                  <a:srgbClr val="00B050"/>
                </a:solidFill>
              </a:rPr>
              <a:t> </a:t>
            </a:r>
            <a:r>
              <a:rPr lang="sk-SK" sz="2000" b="1" dirty="0" err="1" smtClean="0">
                <a:solidFill>
                  <a:srgbClr val="00B050"/>
                </a:solidFill>
              </a:rPr>
              <a:t>Csere</a:t>
            </a:r>
            <a:r>
              <a:rPr lang="sk-SK" sz="2000" b="1" dirty="0" smtClean="0">
                <a:solidFill>
                  <a:srgbClr val="00B050"/>
                </a:solidFill>
              </a:rPr>
              <a:t> </a:t>
            </a:r>
            <a:r>
              <a:rPr lang="sk-SK" sz="2000" b="1" dirty="0" err="1" smtClean="0">
                <a:solidFill>
                  <a:srgbClr val="00B050"/>
                </a:solidFill>
              </a:rPr>
              <a:t>János</a:t>
            </a:r>
            <a:r>
              <a:rPr lang="sk-SK" sz="2000" b="1" dirty="0" smtClean="0">
                <a:solidFill>
                  <a:srgbClr val="00B050"/>
                </a:solidFill>
              </a:rPr>
              <a:t> </a:t>
            </a:r>
            <a:r>
              <a:rPr lang="sk-SK" sz="2000" b="1" dirty="0" err="1" smtClean="0">
                <a:solidFill>
                  <a:srgbClr val="00B050"/>
                </a:solidFill>
              </a:rPr>
              <a:t>Faculty</a:t>
            </a:r>
            <a:r>
              <a:rPr lang="sk-SK" sz="2000" b="1" dirty="0" smtClean="0">
                <a:solidFill>
                  <a:srgbClr val="00B050"/>
                </a:solidFill>
              </a:rPr>
              <a:t> </a:t>
            </a:r>
          </a:p>
          <a:p>
            <a:r>
              <a:rPr lang="sk-SK" sz="2000" b="1" dirty="0">
                <a:solidFill>
                  <a:srgbClr val="00B050"/>
                </a:solidFill>
              </a:rPr>
              <a:t> </a:t>
            </a:r>
            <a:r>
              <a:rPr lang="sk-SK" sz="2000" b="1" dirty="0" smtClean="0">
                <a:solidFill>
                  <a:srgbClr val="00B050"/>
                </a:solidFill>
              </a:rPr>
              <a:t>                     (</a:t>
            </a:r>
            <a:r>
              <a:rPr lang="sk-SK" sz="2000" b="1" dirty="0" err="1" smtClean="0">
                <a:solidFill>
                  <a:srgbClr val="00B050"/>
                </a:solidFill>
              </a:rPr>
              <a:t>tanítóképzés</a:t>
            </a:r>
            <a:r>
              <a:rPr lang="sk-SK" sz="2000" b="1" dirty="0" smtClean="0">
                <a:solidFill>
                  <a:srgbClr val="00B050"/>
                </a:solidFill>
              </a:rPr>
              <a:t>, </a:t>
            </a:r>
            <a:r>
              <a:rPr lang="sk-SK" sz="2000" b="1" dirty="0" err="1" smtClean="0">
                <a:solidFill>
                  <a:srgbClr val="00B050"/>
                </a:solidFill>
              </a:rPr>
              <a:t>bölcsész</a:t>
            </a:r>
            <a:r>
              <a:rPr lang="sk-SK" sz="2000" b="1" dirty="0" smtClean="0">
                <a:solidFill>
                  <a:srgbClr val="00B050"/>
                </a:solidFill>
              </a:rPr>
              <a:t>)</a:t>
            </a:r>
            <a:endParaRPr lang="sk-SK" sz="2000" b="1" dirty="0">
              <a:solidFill>
                <a:srgbClr val="00B050"/>
              </a:solidFill>
            </a:endParaRPr>
          </a:p>
          <a:p>
            <a:r>
              <a:rPr lang="sk-SK" sz="2000" b="1" dirty="0" err="1" smtClean="0"/>
              <a:t>Debrecen</a:t>
            </a:r>
            <a:r>
              <a:rPr lang="sk-SK" sz="2000" b="1" dirty="0" smtClean="0"/>
              <a:t> - </a:t>
            </a:r>
            <a:r>
              <a:rPr lang="sk-SK" sz="2000" b="1" dirty="0">
                <a:solidFill>
                  <a:srgbClr val="FF0000"/>
                </a:solidFill>
              </a:rPr>
              <a:t>University of </a:t>
            </a:r>
            <a:r>
              <a:rPr lang="sk-SK" sz="2000" b="1" dirty="0" err="1" smtClean="0">
                <a:solidFill>
                  <a:srgbClr val="FF0000"/>
                </a:solidFill>
              </a:rPr>
              <a:t>Debrecen</a:t>
            </a:r>
            <a:r>
              <a:rPr lang="sk-SK" sz="2000" b="1" dirty="0" smtClean="0">
                <a:solidFill>
                  <a:srgbClr val="FF9933"/>
                </a:solidFill>
              </a:rPr>
              <a:t>, </a:t>
            </a:r>
            <a:r>
              <a:rPr lang="sk-SK" sz="2000" b="1" dirty="0" err="1" smtClean="0">
                <a:solidFill>
                  <a:srgbClr val="FF9933"/>
                </a:solidFill>
              </a:rPr>
              <a:t>Reformed</a:t>
            </a:r>
            <a:r>
              <a:rPr lang="sk-SK" sz="2000" b="1" dirty="0" smtClean="0">
                <a:solidFill>
                  <a:srgbClr val="FF9933"/>
                </a:solidFill>
              </a:rPr>
              <a:t> </a:t>
            </a:r>
            <a:r>
              <a:rPr lang="sk-SK" sz="2000" b="1" dirty="0" err="1" smtClean="0">
                <a:solidFill>
                  <a:srgbClr val="FF9933"/>
                </a:solidFill>
              </a:rPr>
              <a:t>Theological</a:t>
            </a:r>
            <a:r>
              <a:rPr lang="sk-SK" sz="2000" b="1" dirty="0" smtClean="0">
                <a:solidFill>
                  <a:srgbClr val="FF9933"/>
                </a:solidFill>
              </a:rPr>
              <a:t> </a:t>
            </a:r>
            <a:r>
              <a:rPr lang="sk-SK" sz="2000" b="1" dirty="0" err="1" smtClean="0">
                <a:solidFill>
                  <a:srgbClr val="FF9933"/>
                </a:solidFill>
              </a:rPr>
              <a:t>University</a:t>
            </a:r>
            <a:r>
              <a:rPr lang="sk-SK" sz="2000" b="1" dirty="0" smtClean="0">
                <a:solidFill>
                  <a:srgbClr val="00B050"/>
                </a:solidFill>
              </a:rPr>
              <a:t>(</a:t>
            </a:r>
            <a:r>
              <a:rPr lang="sk-SK" sz="2000" b="1" dirty="0" err="1" smtClean="0">
                <a:solidFill>
                  <a:srgbClr val="00B050"/>
                </a:solidFill>
              </a:rPr>
              <a:t>bölcsész</a:t>
            </a:r>
            <a:r>
              <a:rPr lang="sk-SK" sz="2000" b="1" dirty="0">
                <a:solidFill>
                  <a:srgbClr val="00B050"/>
                </a:solidFill>
              </a:rPr>
              <a:t>)</a:t>
            </a:r>
          </a:p>
          <a:p>
            <a:endParaRPr lang="sk-SK" sz="2000" b="1" dirty="0">
              <a:solidFill>
                <a:srgbClr val="FF9933"/>
              </a:solidFill>
            </a:endParaRPr>
          </a:p>
          <a:p>
            <a:endParaRPr lang="sk-SK" sz="2000" b="1" dirty="0">
              <a:solidFill>
                <a:srgbClr val="FF9933"/>
              </a:solidFill>
            </a:endParaRPr>
          </a:p>
          <a:p>
            <a:endParaRPr lang="sk-SK" sz="2000" b="1" dirty="0" smtClean="0"/>
          </a:p>
          <a:p>
            <a:endParaRPr lang="sk-SK" sz="2000" b="1" dirty="0" smtClean="0"/>
          </a:p>
        </p:txBody>
      </p:sp>
      <p:pic>
        <p:nvPicPr>
          <p:cNvPr id="8" name="Picture 4" descr="http://cms.sulinet.hu/get/d/6226224a-7ec2-4c18-8cbf-b6c2a72d00de/1/8/b/Normal/m1ni-0076kepp-norm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9" y="2414"/>
            <a:ext cx="1040850" cy="69453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240" y="1988840"/>
            <a:ext cx="4704522"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1451" y="2636912"/>
            <a:ext cx="5950818" cy="4469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79786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kTextu 4"/>
          <p:cNvSpPr txBox="1"/>
          <p:nvPr/>
        </p:nvSpPr>
        <p:spPr>
          <a:xfrm>
            <a:off x="755576" y="913813"/>
            <a:ext cx="8136904" cy="5016758"/>
          </a:xfrm>
          <a:prstGeom prst="rect">
            <a:avLst/>
          </a:prstGeom>
          <a:noFill/>
        </p:spPr>
        <p:txBody>
          <a:bodyPr wrap="square" rtlCol="0">
            <a:spAutoFit/>
          </a:bodyPr>
          <a:lstStyle/>
          <a:p>
            <a:r>
              <a:rPr lang="sk-SK" sz="2000" b="1" dirty="0" smtClean="0"/>
              <a:t>Szeged                 - </a:t>
            </a:r>
            <a:r>
              <a:rPr lang="sk-SK" sz="2000" b="1" dirty="0" smtClean="0">
                <a:solidFill>
                  <a:srgbClr val="92D050"/>
                </a:solidFill>
              </a:rPr>
              <a:t>University</a:t>
            </a:r>
            <a:r>
              <a:rPr lang="sk-SK" sz="2000" b="1" dirty="0" smtClean="0"/>
              <a:t> </a:t>
            </a:r>
            <a:r>
              <a:rPr lang="sk-SK" sz="2000" b="1" dirty="0" smtClean="0">
                <a:solidFill>
                  <a:srgbClr val="FF0000"/>
                </a:solidFill>
              </a:rPr>
              <a:t>of </a:t>
            </a:r>
            <a:r>
              <a:rPr lang="sk-SK" sz="2000" b="1" dirty="0" err="1" smtClean="0">
                <a:solidFill>
                  <a:srgbClr val="FF0000"/>
                </a:solidFill>
              </a:rPr>
              <a:t>Szeged</a:t>
            </a:r>
            <a:r>
              <a:rPr lang="sk-SK" sz="2000" b="1" dirty="0" smtClean="0">
                <a:solidFill>
                  <a:srgbClr val="FF0000"/>
                </a:solidFill>
              </a:rPr>
              <a:t> </a:t>
            </a:r>
            <a:r>
              <a:rPr lang="sk-SK" sz="2000" b="1" dirty="0" smtClean="0">
                <a:solidFill>
                  <a:srgbClr val="00B050"/>
                </a:solidFill>
              </a:rPr>
              <a:t>(</a:t>
            </a:r>
            <a:r>
              <a:rPr lang="sk-SK" sz="2000" b="1" dirty="0" err="1" smtClean="0">
                <a:solidFill>
                  <a:srgbClr val="00B050"/>
                </a:solidFill>
              </a:rPr>
              <a:t>szociológia</a:t>
            </a:r>
            <a:r>
              <a:rPr lang="sk-SK" sz="2000" b="1" dirty="0" smtClean="0">
                <a:solidFill>
                  <a:srgbClr val="00B050"/>
                </a:solidFill>
              </a:rPr>
              <a:t>, </a:t>
            </a:r>
            <a:r>
              <a:rPr lang="sk-SK" sz="2000" b="1" dirty="0" err="1" smtClean="0">
                <a:solidFill>
                  <a:srgbClr val="00B050"/>
                </a:solidFill>
              </a:rPr>
              <a:t>töri</a:t>
            </a:r>
            <a:r>
              <a:rPr lang="sk-SK" sz="2000" b="1" dirty="0" smtClean="0">
                <a:solidFill>
                  <a:srgbClr val="00B050"/>
                </a:solidFill>
              </a:rPr>
              <a:t>)</a:t>
            </a:r>
          </a:p>
          <a:p>
            <a:r>
              <a:rPr lang="sk-SK" sz="2000" b="1" dirty="0" smtClean="0"/>
              <a:t>                             - </a:t>
            </a:r>
            <a:r>
              <a:rPr lang="sk-SK" sz="2000" b="1" dirty="0" smtClean="0">
                <a:solidFill>
                  <a:srgbClr val="FFC000"/>
                </a:solidFill>
              </a:rPr>
              <a:t>Gál </a:t>
            </a:r>
            <a:r>
              <a:rPr lang="sk-SK" sz="2000" b="1" dirty="0" err="1" smtClean="0">
                <a:solidFill>
                  <a:srgbClr val="FFC000"/>
                </a:solidFill>
              </a:rPr>
              <a:t>Ferenc</a:t>
            </a:r>
            <a:r>
              <a:rPr lang="sk-SK" sz="2000" b="1" dirty="0" smtClean="0">
                <a:solidFill>
                  <a:srgbClr val="FFC000"/>
                </a:solidFill>
              </a:rPr>
              <a:t> </a:t>
            </a:r>
            <a:r>
              <a:rPr lang="sk-SK" sz="2000" b="1" dirty="0" err="1" smtClean="0">
                <a:solidFill>
                  <a:srgbClr val="FFC000"/>
                </a:solidFill>
              </a:rPr>
              <a:t>College</a:t>
            </a:r>
            <a:endParaRPr lang="sk-SK" sz="2000" b="1" dirty="0" smtClean="0"/>
          </a:p>
          <a:p>
            <a:endParaRPr lang="sk-SK" sz="2000" b="1" dirty="0" smtClean="0">
              <a:solidFill>
                <a:srgbClr val="FF0000"/>
              </a:solidFill>
            </a:endParaRPr>
          </a:p>
          <a:p>
            <a:r>
              <a:rPr lang="sk-SK" sz="2000" b="1" dirty="0" err="1" smtClean="0">
                <a:solidFill>
                  <a:srgbClr val="FF0000"/>
                </a:solidFill>
              </a:rPr>
              <a:t>Szolnok</a:t>
            </a:r>
            <a:r>
              <a:rPr lang="sk-SK" sz="2000" b="1" dirty="0" smtClean="0">
                <a:solidFill>
                  <a:srgbClr val="FF0000"/>
                </a:solidFill>
              </a:rPr>
              <a:t> - </a:t>
            </a:r>
            <a:r>
              <a:rPr lang="sk-SK" sz="2000" b="1" dirty="0" err="1" smtClean="0">
                <a:solidFill>
                  <a:srgbClr val="FF0000"/>
                </a:solidFill>
              </a:rPr>
              <a:t>College</a:t>
            </a:r>
            <a:r>
              <a:rPr lang="sk-SK" sz="2000" b="1" dirty="0" smtClean="0">
                <a:solidFill>
                  <a:srgbClr val="FF0000"/>
                </a:solidFill>
              </a:rPr>
              <a:t> of </a:t>
            </a:r>
            <a:r>
              <a:rPr lang="sk-SK" sz="2000" b="1" dirty="0" err="1" smtClean="0">
                <a:solidFill>
                  <a:srgbClr val="FF0000"/>
                </a:solidFill>
              </a:rPr>
              <a:t>Szolnok</a:t>
            </a:r>
            <a:r>
              <a:rPr lang="sk-SK" sz="2000" b="1" dirty="0" smtClean="0">
                <a:solidFill>
                  <a:srgbClr val="FF0000"/>
                </a:solidFill>
              </a:rPr>
              <a:t> - </a:t>
            </a:r>
            <a:r>
              <a:rPr lang="sk-SK" sz="2000" b="1" dirty="0" err="1" smtClean="0"/>
              <a:t>Pallasz</a:t>
            </a:r>
            <a:r>
              <a:rPr lang="sk-SK" sz="2000" b="1" dirty="0" smtClean="0"/>
              <a:t> </a:t>
            </a:r>
            <a:r>
              <a:rPr lang="sk-SK" sz="2000" b="1" dirty="0" err="1"/>
              <a:t>Athéné</a:t>
            </a:r>
            <a:r>
              <a:rPr lang="sk-SK" sz="2000" b="1" dirty="0"/>
              <a:t> </a:t>
            </a:r>
            <a:r>
              <a:rPr lang="sk-SK" sz="2000" b="1" dirty="0" err="1" smtClean="0"/>
              <a:t>University</a:t>
            </a:r>
            <a:endParaRPr lang="sk-SK" sz="2000" b="1" dirty="0" smtClean="0"/>
          </a:p>
          <a:p>
            <a:r>
              <a:rPr lang="sk-SK" sz="2000" b="1" dirty="0" err="1" smtClean="0"/>
              <a:t>Miskolc</a:t>
            </a:r>
            <a:r>
              <a:rPr lang="sk-SK" sz="2000" b="1" dirty="0" smtClean="0"/>
              <a:t>               - </a:t>
            </a:r>
            <a:r>
              <a:rPr lang="sk-SK" sz="2000" b="1" dirty="0" err="1" smtClean="0">
                <a:solidFill>
                  <a:srgbClr val="FF0000"/>
                </a:solidFill>
              </a:rPr>
              <a:t>University</a:t>
            </a:r>
            <a:r>
              <a:rPr lang="sk-SK" sz="2000" b="1" dirty="0" smtClean="0">
                <a:solidFill>
                  <a:srgbClr val="FF0000"/>
                </a:solidFill>
              </a:rPr>
              <a:t> of </a:t>
            </a:r>
            <a:r>
              <a:rPr lang="sk-SK" sz="2000" b="1" dirty="0" err="1" smtClean="0">
                <a:solidFill>
                  <a:srgbClr val="FF0000"/>
                </a:solidFill>
              </a:rPr>
              <a:t>Miskolc</a:t>
            </a:r>
            <a:endParaRPr lang="sk-SK" sz="2000" b="1" dirty="0" smtClean="0"/>
          </a:p>
          <a:p>
            <a:r>
              <a:rPr lang="sk-SK" sz="2000" b="1" dirty="0" err="1" smtClean="0"/>
              <a:t>Pápa</a:t>
            </a:r>
            <a:r>
              <a:rPr lang="sk-SK" sz="2000" b="1" dirty="0" smtClean="0"/>
              <a:t>                    - </a:t>
            </a:r>
            <a:r>
              <a:rPr lang="sk-SK" sz="2000" b="1" dirty="0">
                <a:solidFill>
                  <a:srgbClr val="FFC000"/>
                </a:solidFill>
              </a:rPr>
              <a:t>Reformed Theological Academy </a:t>
            </a:r>
            <a:r>
              <a:rPr lang="sk-SK" sz="2000" b="1" dirty="0" err="1">
                <a:solidFill>
                  <a:srgbClr val="FFC000"/>
                </a:solidFill>
              </a:rPr>
              <a:t>Pápa</a:t>
            </a:r>
            <a:r>
              <a:rPr lang="sk-SK" sz="2000" b="1" dirty="0">
                <a:solidFill>
                  <a:srgbClr val="FFC000"/>
                </a:solidFill>
              </a:rPr>
              <a:t> </a:t>
            </a:r>
            <a:endParaRPr lang="sk-SK" sz="2000" b="1" dirty="0"/>
          </a:p>
          <a:p>
            <a:endParaRPr lang="sk-SK" sz="2000" b="1" dirty="0" smtClean="0"/>
          </a:p>
          <a:p>
            <a:r>
              <a:rPr lang="sk-SK" sz="2000" b="1" dirty="0" err="1" smtClean="0"/>
              <a:t>Baja</a:t>
            </a:r>
            <a:r>
              <a:rPr lang="sk-SK" sz="2000" b="1" dirty="0" smtClean="0"/>
              <a:t>                     - </a:t>
            </a:r>
            <a:r>
              <a:rPr lang="sk-SK" sz="2000" b="1" dirty="0">
                <a:solidFill>
                  <a:srgbClr val="FF0000"/>
                </a:solidFill>
              </a:rPr>
              <a:t>Eötvös </a:t>
            </a:r>
            <a:r>
              <a:rPr lang="sk-SK" sz="2000" b="1" dirty="0" err="1">
                <a:solidFill>
                  <a:srgbClr val="FF0000"/>
                </a:solidFill>
              </a:rPr>
              <a:t>József</a:t>
            </a:r>
            <a:r>
              <a:rPr lang="sk-SK" sz="2000" b="1" dirty="0">
                <a:solidFill>
                  <a:srgbClr val="FF0000"/>
                </a:solidFill>
              </a:rPr>
              <a:t> </a:t>
            </a:r>
            <a:r>
              <a:rPr lang="sk-SK" sz="2000" b="1" dirty="0" err="1" smtClean="0">
                <a:solidFill>
                  <a:srgbClr val="92D050"/>
                </a:solidFill>
              </a:rPr>
              <a:t>College</a:t>
            </a:r>
            <a:r>
              <a:rPr lang="sk-SK" sz="2000" b="1" dirty="0" smtClean="0">
                <a:solidFill>
                  <a:srgbClr val="92D050"/>
                </a:solidFill>
              </a:rPr>
              <a:t> (</a:t>
            </a:r>
            <a:r>
              <a:rPr lang="sk-SK" sz="2000" b="1" dirty="0" err="1">
                <a:solidFill>
                  <a:srgbClr val="00B050"/>
                </a:solidFill>
              </a:rPr>
              <a:t>tanárképzés</a:t>
            </a:r>
            <a:r>
              <a:rPr lang="sk-SK" sz="2000" b="1" dirty="0" smtClean="0">
                <a:solidFill>
                  <a:srgbClr val="92D050"/>
                </a:solidFill>
              </a:rPr>
              <a:t>)</a:t>
            </a:r>
            <a:endParaRPr lang="sk-SK" sz="2000" b="1" dirty="0">
              <a:solidFill>
                <a:srgbClr val="92D050"/>
              </a:solidFill>
            </a:endParaRPr>
          </a:p>
          <a:p>
            <a:endParaRPr lang="sk-SK" sz="2000" b="1" dirty="0" smtClean="0"/>
          </a:p>
          <a:p>
            <a:r>
              <a:rPr lang="sk-SK" sz="2000" b="1" dirty="0" smtClean="0"/>
              <a:t>Székesfehérvár - </a:t>
            </a:r>
            <a:r>
              <a:rPr lang="sk-SK" sz="2000" b="1" dirty="0" smtClean="0">
                <a:solidFill>
                  <a:srgbClr val="00B050"/>
                </a:solidFill>
              </a:rPr>
              <a:t>Kodolányi János University </a:t>
            </a:r>
            <a:r>
              <a:rPr lang="sk-SK" sz="2000" b="1" dirty="0" smtClean="0">
                <a:solidFill>
                  <a:srgbClr val="FF0000"/>
                </a:solidFill>
              </a:rPr>
              <a:t>of </a:t>
            </a:r>
            <a:r>
              <a:rPr lang="sk-SK" sz="2000" b="1" dirty="0" err="1" smtClean="0">
                <a:solidFill>
                  <a:srgbClr val="FF0000"/>
                </a:solidFill>
              </a:rPr>
              <a:t>Applied</a:t>
            </a:r>
            <a:r>
              <a:rPr lang="sk-SK" sz="2000" b="1" dirty="0" smtClean="0">
                <a:solidFill>
                  <a:srgbClr val="FF0000"/>
                </a:solidFill>
              </a:rPr>
              <a:t> </a:t>
            </a:r>
            <a:r>
              <a:rPr lang="sk-SK" sz="2000" b="1" dirty="0" err="1" smtClean="0">
                <a:solidFill>
                  <a:srgbClr val="FF0000"/>
                </a:solidFill>
              </a:rPr>
              <a:t>Sciences</a:t>
            </a:r>
            <a:r>
              <a:rPr lang="sk-SK" sz="2000" b="1" dirty="0" smtClean="0">
                <a:solidFill>
                  <a:srgbClr val="FF0000"/>
                </a:solidFill>
              </a:rPr>
              <a:t> </a:t>
            </a:r>
            <a:r>
              <a:rPr lang="sk-SK" sz="2000" b="1" dirty="0">
                <a:solidFill>
                  <a:srgbClr val="00B050"/>
                </a:solidFill>
              </a:rPr>
              <a:t>(</a:t>
            </a:r>
            <a:r>
              <a:rPr lang="sk-SK" sz="2000" b="1" dirty="0" err="1">
                <a:solidFill>
                  <a:srgbClr val="00B050"/>
                </a:solidFill>
              </a:rPr>
              <a:t>tanárképzés</a:t>
            </a:r>
            <a:r>
              <a:rPr lang="sk-SK" sz="2000" b="1" dirty="0">
                <a:solidFill>
                  <a:srgbClr val="00B050"/>
                </a:solidFill>
              </a:rPr>
              <a:t>, </a:t>
            </a:r>
            <a:r>
              <a:rPr lang="sk-SK" sz="2000" b="1" dirty="0" err="1" smtClean="0">
                <a:solidFill>
                  <a:srgbClr val="00B050"/>
                </a:solidFill>
              </a:rPr>
              <a:t>töri</a:t>
            </a:r>
            <a:r>
              <a:rPr lang="sk-SK" sz="2000" b="1" dirty="0" smtClean="0">
                <a:solidFill>
                  <a:srgbClr val="00B050"/>
                </a:solidFill>
              </a:rPr>
              <a:t>, </a:t>
            </a:r>
            <a:r>
              <a:rPr lang="sk-SK" sz="2000" b="1" dirty="0" err="1" smtClean="0">
                <a:solidFill>
                  <a:srgbClr val="00B050"/>
                </a:solidFill>
              </a:rPr>
              <a:t>nyelvek</a:t>
            </a:r>
            <a:r>
              <a:rPr lang="sk-SK" sz="2000" b="1" dirty="0" smtClean="0">
                <a:solidFill>
                  <a:srgbClr val="00B050"/>
                </a:solidFill>
              </a:rPr>
              <a:t>, </a:t>
            </a:r>
            <a:r>
              <a:rPr lang="sk-SK" sz="2000" b="1" dirty="0" err="1" smtClean="0">
                <a:solidFill>
                  <a:srgbClr val="00B050"/>
                </a:solidFill>
              </a:rPr>
              <a:t>szociológia</a:t>
            </a:r>
            <a:r>
              <a:rPr lang="sk-SK" sz="2000" b="1" dirty="0" smtClean="0">
                <a:solidFill>
                  <a:srgbClr val="00B050"/>
                </a:solidFill>
              </a:rPr>
              <a:t>)</a:t>
            </a:r>
          </a:p>
          <a:p>
            <a:endParaRPr lang="sk-SK" sz="2000" b="1" dirty="0" smtClean="0"/>
          </a:p>
          <a:p>
            <a:r>
              <a:rPr lang="sk-SK" sz="2000" b="1" dirty="0" smtClean="0"/>
              <a:t>Kaposvár            - </a:t>
            </a:r>
            <a:r>
              <a:rPr lang="sk-SK" sz="2000" b="1" dirty="0" smtClean="0">
                <a:solidFill>
                  <a:srgbClr val="FF0000"/>
                </a:solidFill>
              </a:rPr>
              <a:t>Kaposvár</a:t>
            </a:r>
            <a:r>
              <a:rPr lang="sk-SK" sz="2000" b="1" dirty="0" smtClean="0"/>
              <a:t> </a:t>
            </a:r>
            <a:r>
              <a:rPr lang="sk-SK" sz="2000" b="1" dirty="0" err="1" smtClean="0">
                <a:solidFill>
                  <a:srgbClr val="00B050"/>
                </a:solidFill>
              </a:rPr>
              <a:t>University</a:t>
            </a:r>
            <a:r>
              <a:rPr lang="sk-SK" sz="2000" b="1" dirty="0" smtClean="0">
                <a:solidFill>
                  <a:srgbClr val="00B050"/>
                </a:solidFill>
              </a:rPr>
              <a:t> </a:t>
            </a:r>
            <a:r>
              <a:rPr lang="sk-SK" sz="2000" b="1" dirty="0">
                <a:solidFill>
                  <a:srgbClr val="00B050"/>
                </a:solidFill>
              </a:rPr>
              <a:t>(</a:t>
            </a:r>
            <a:r>
              <a:rPr lang="sk-SK" sz="2000" b="1" dirty="0" err="1">
                <a:solidFill>
                  <a:srgbClr val="00B050"/>
                </a:solidFill>
              </a:rPr>
              <a:t>tanárképzés</a:t>
            </a:r>
            <a:r>
              <a:rPr lang="sk-SK" sz="2000" b="1" dirty="0">
                <a:solidFill>
                  <a:srgbClr val="00B050"/>
                </a:solidFill>
              </a:rPr>
              <a:t>)</a:t>
            </a:r>
            <a:endParaRPr lang="sk-SK" sz="2000" b="1" dirty="0" smtClean="0">
              <a:solidFill>
                <a:srgbClr val="00B050"/>
              </a:solidFill>
            </a:endParaRPr>
          </a:p>
          <a:p>
            <a:endParaRPr lang="sk-SK" sz="2000" b="1" dirty="0" smtClean="0"/>
          </a:p>
          <a:p>
            <a:r>
              <a:rPr lang="sk-SK" sz="2000" b="1" dirty="0" err="1" smtClean="0"/>
              <a:t>Pallasz</a:t>
            </a:r>
            <a:r>
              <a:rPr lang="sk-SK" sz="2000" b="1" dirty="0" smtClean="0"/>
              <a:t> </a:t>
            </a:r>
            <a:r>
              <a:rPr lang="sk-SK" sz="2000" b="1" dirty="0" err="1" smtClean="0"/>
              <a:t>Athéné</a:t>
            </a:r>
            <a:r>
              <a:rPr lang="sk-SK" sz="2000" b="1" dirty="0" smtClean="0"/>
              <a:t> U. – </a:t>
            </a:r>
            <a:r>
              <a:rPr lang="sk-SK" sz="2000" b="1" dirty="0" err="1" smtClean="0">
                <a:solidFill>
                  <a:srgbClr val="00B050"/>
                </a:solidFill>
              </a:rPr>
              <a:t>Kecskemét</a:t>
            </a:r>
            <a:r>
              <a:rPr lang="sk-SK" sz="2000" b="1" dirty="0" smtClean="0">
                <a:solidFill>
                  <a:srgbClr val="00B050"/>
                </a:solidFill>
              </a:rPr>
              <a:t> - </a:t>
            </a:r>
            <a:r>
              <a:rPr lang="sk-SK" sz="2000" b="1" dirty="0" err="1" smtClean="0">
                <a:solidFill>
                  <a:srgbClr val="00B050"/>
                </a:solidFill>
              </a:rPr>
              <a:t>Kecskemét</a:t>
            </a:r>
            <a:r>
              <a:rPr lang="sk-SK" sz="2000" b="1" dirty="0" smtClean="0">
                <a:solidFill>
                  <a:srgbClr val="00B050"/>
                </a:solidFill>
              </a:rPr>
              <a:t> </a:t>
            </a:r>
            <a:r>
              <a:rPr lang="sk-SK" sz="2000" b="1" dirty="0" err="1" smtClean="0">
                <a:solidFill>
                  <a:srgbClr val="00B050"/>
                </a:solidFill>
              </a:rPr>
              <a:t>College</a:t>
            </a:r>
            <a:r>
              <a:rPr lang="sk-SK" sz="2000" b="1" dirty="0" smtClean="0">
                <a:solidFill>
                  <a:srgbClr val="00B050"/>
                </a:solidFill>
              </a:rPr>
              <a:t> </a:t>
            </a:r>
            <a:r>
              <a:rPr lang="sk-SK" sz="2000" b="1" dirty="0">
                <a:solidFill>
                  <a:srgbClr val="00B050"/>
                </a:solidFill>
              </a:rPr>
              <a:t>(</a:t>
            </a:r>
            <a:r>
              <a:rPr lang="sk-SK" sz="2000" b="1" dirty="0" err="1">
                <a:solidFill>
                  <a:srgbClr val="00B050"/>
                </a:solidFill>
              </a:rPr>
              <a:t>tanárképzés</a:t>
            </a:r>
            <a:r>
              <a:rPr lang="sk-SK" sz="2000" b="1" dirty="0" smtClean="0">
                <a:solidFill>
                  <a:srgbClr val="00B050"/>
                </a:solidFill>
              </a:rPr>
              <a:t>)</a:t>
            </a:r>
            <a:endParaRPr lang="sk-SK" sz="2000" b="1" dirty="0" smtClean="0"/>
          </a:p>
          <a:p>
            <a:r>
              <a:rPr lang="sk-SK" sz="2000" b="1" dirty="0" err="1" smtClean="0">
                <a:solidFill>
                  <a:schemeClr val="tx1">
                    <a:lumMod val="50000"/>
                  </a:schemeClr>
                </a:solidFill>
              </a:rPr>
              <a:t>Sárospatak</a:t>
            </a:r>
            <a:r>
              <a:rPr lang="sk-SK" sz="2000" b="1" dirty="0" smtClean="0">
                <a:solidFill>
                  <a:schemeClr val="tx1">
                    <a:lumMod val="50000"/>
                  </a:schemeClr>
                </a:solidFill>
              </a:rPr>
              <a:t>        - </a:t>
            </a:r>
            <a:r>
              <a:rPr lang="sk-SK" sz="2000" b="1" dirty="0" err="1" smtClean="0">
                <a:solidFill>
                  <a:srgbClr val="FFC000"/>
                </a:solidFill>
              </a:rPr>
              <a:t>Reformed</a:t>
            </a:r>
            <a:r>
              <a:rPr lang="sk-SK" sz="2000" b="1" dirty="0" smtClean="0">
                <a:solidFill>
                  <a:srgbClr val="FFC000"/>
                </a:solidFill>
              </a:rPr>
              <a:t> </a:t>
            </a:r>
            <a:r>
              <a:rPr lang="sk-SK" sz="2000" b="1" dirty="0" err="1" smtClean="0">
                <a:solidFill>
                  <a:srgbClr val="FFC000"/>
                </a:solidFill>
              </a:rPr>
              <a:t>Theological</a:t>
            </a:r>
            <a:r>
              <a:rPr lang="sk-SK" sz="2000" b="1" dirty="0" smtClean="0">
                <a:solidFill>
                  <a:srgbClr val="FFC000"/>
                </a:solidFill>
              </a:rPr>
              <a:t> </a:t>
            </a:r>
            <a:r>
              <a:rPr lang="sk-SK" sz="2000" b="1" dirty="0" err="1" smtClean="0">
                <a:solidFill>
                  <a:srgbClr val="FFC000"/>
                </a:solidFill>
              </a:rPr>
              <a:t>Academy</a:t>
            </a:r>
            <a:r>
              <a:rPr lang="sk-SK" sz="2000" b="1" dirty="0" smtClean="0">
                <a:solidFill>
                  <a:srgbClr val="FFC000"/>
                </a:solidFill>
              </a:rPr>
              <a:t> of </a:t>
            </a:r>
            <a:r>
              <a:rPr lang="sk-SK" sz="2000" b="1" dirty="0" err="1" smtClean="0">
                <a:solidFill>
                  <a:srgbClr val="FFC000"/>
                </a:solidFill>
              </a:rPr>
              <a:t>Sárospatak</a:t>
            </a:r>
            <a:endParaRPr lang="sk-SK" sz="2000" b="1" dirty="0" smtClean="0">
              <a:solidFill>
                <a:srgbClr val="FFC000"/>
              </a:solidFill>
            </a:endParaRPr>
          </a:p>
        </p:txBody>
      </p:sp>
      <p:sp>
        <p:nvSpPr>
          <p:cNvPr id="8" name="Nadpis 1"/>
          <p:cNvSpPr txBox="1">
            <a:spLocks/>
          </p:cNvSpPr>
          <p:nvPr/>
        </p:nvSpPr>
        <p:spPr bwMode="auto">
          <a:xfrm>
            <a:off x="899592" y="0"/>
            <a:ext cx="835292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hu-HU" altLang="hu-HU" dirty="0" smtClean="0">
                <a:solidFill>
                  <a:srgbClr val="C00000"/>
                </a:solidFill>
              </a:rPr>
              <a:t>  </a:t>
            </a:r>
            <a:r>
              <a:rPr lang="hu-HU" altLang="hu-HU" sz="3600" b="1" dirty="0" smtClean="0">
                <a:solidFill>
                  <a:schemeClr val="tx1">
                    <a:lumMod val="75000"/>
                  </a:schemeClr>
                </a:solidFill>
              </a:rPr>
              <a:t>Magyarországi partneregyetemek:</a:t>
            </a:r>
          </a:p>
        </p:txBody>
      </p:sp>
      <p:pic>
        <p:nvPicPr>
          <p:cNvPr id="9" name="Picture 4" descr="http://cms.sulinet.hu/get/d/6226224a-7ec2-4c18-8cbf-b6c2a72d00de/1/8/b/Normal/m1ni-0076kepp-norm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49" y="260648"/>
            <a:ext cx="1040850" cy="694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1320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a:spLocks noGrp="1"/>
          </p:cNvSpPr>
          <p:nvPr>
            <p:ph type="title"/>
          </p:nvPr>
        </p:nvSpPr>
        <p:spPr>
          <a:xfrm>
            <a:off x="1259632" y="33209"/>
            <a:ext cx="7668344" cy="1143000"/>
          </a:xfrm>
        </p:spPr>
        <p:txBody>
          <a:bodyPr>
            <a:normAutofit fontScale="90000"/>
          </a:bodyPr>
          <a:lstStyle/>
          <a:p>
            <a:r>
              <a:rPr lang="hu-HU" altLang="hu-HU" dirty="0" smtClean="0">
                <a:solidFill>
                  <a:srgbClr val="C00000"/>
                </a:solidFill>
              </a:rPr>
              <a:t>Magyarország – </a:t>
            </a:r>
            <a:r>
              <a:rPr lang="hu-HU" altLang="hu-HU" dirty="0" smtClean="0">
                <a:solidFill>
                  <a:srgbClr val="FF0000"/>
                </a:solidFill>
              </a:rPr>
              <a:t>Győ</a:t>
            </a:r>
            <a:r>
              <a:rPr lang="hu-HU" altLang="hu-HU" dirty="0" smtClean="0">
                <a:solidFill>
                  <a:srgbClr val="00B050"/>
                </a:solidFill>
              </a:rPr>
              <a:t>r </a:t>
            </a:r>
            <a:br>
              <a:rPr lang="hu-HU" altLang="hu-HU" dirty="0" smtClean="0">
                <a:solidFill>
                  <a:srgbClr val="00B050"/>
                </a:solidFill>
              </a:rPr>
            </a:br>
            <a:endParaRPr lang="hu-HU" altLang="hu-HU" dirty="0" smtClean="0">
              <a:solidFill>
                <a:srgbClr val="C00000"/>
              </a:solidFill>
            </a:endParaRPr>
          </a:p>
        </p:txBody>
      </p:sp>
      <p:pic>
        <p:nvPicPr>
          <p:cNvPr id="5122" name="Picture 2" descr="http://keptar.oszk.hu/011100/011189/2497901020_51dd9690ac_o_nagyke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510" y="902081"/>
            <a:ext cx="8689533" cy="37367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4" name="Picture 4" descr="http://pctrs.network.hu/clubpicture/9/1/1/_/gyor_varoshaza-003_911699_754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5120462"/>
            <a:ext cx="2088232" cy="15666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http://static.panoramio.com/photos/original/468104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8" y="5013176"/>
            <a:ext cx="5616624" cy="17683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4" descr="http://cms.sulinet.hu/get/d/6226224a-7ec2-4c18-8cbf-b6c2a72d00de/1/8/b/Normal/m1ni-0076kepp-norm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0"/>
            <a:ext cx="1040850" cy="694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78141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title"/>
          </p:nvPr>
        </p:nvSpPr>
        <p:spPr>
          <a:xfrm>
            <a:off x="662690" y="90516"/>
            <a:ext cx="8549009" cy="1143000"/>
          </a:xfrm>
        </p:spPr>
        <p:txBody>
          <a:bodyPr>
            <a:normAutofit fontScale="90000"/>
          </a:bodyPr>
          <a:lstStyle/>
          <a:p>
            <a:pPr algn="ctr"/>
            <a:r>
              <a:rPr lang="hu-HU" altLang="hu-HU" dirty="0" smtClean="0">
                <a:solidFill>
                  <a:srgbClr val="C00000"/>
                </a:solidFill>
              </a:rPr>
              <a:t>   Győr - </a:t>
            </a:r>
            <a:r>
              <a:rPr lang="hu-HU" altLang="hu-HU" dirty="0" smtClean="0">
                <a:solidFill>
                  <a:srgbClr val="FF0000"/>
                </a:solidFill>
              </a:rPr>
              <a:t>Széchenyi István Egyetem</a:t>
            </a:r>
            <a:br>
              <a:rPr lang="hu-HU" altLang="hu-HU" dirty="0" smtClean="0">
                <a:solidFill>
                  <a:srgbClr val="FF0000"/>
                </a:solidFill>
              </a:rPr>
            </a:br>
            <a:r>
              <a:rPr lang="hu-HU" altLang="hu-HU" sz="3600" dirty="0">
                <a:solidFill>
                  <a:srgbClr val="00B050"/>
                </a:solidFill>
              </a:rPr>
              <a:t>(</a:t>
            </a:r>
            <a:r>
              <a:rPr lang="hu-HU" altLang="hu-HU" sz="3600" dirty="0" smtClean="0">
                <a:solidFill>
                  <a:srgbClr val="00B050"/>
                </a:solidFill>
              </a:rPr>
              <a:t>Apáczai Csere János Kar </a:t>
            </a:r>
            <a:r>
              <a:rPr lang="hu-HU" altLang="hu-HU" sz="3600" dirty="0">
                <a:solidFill>
                  <a:srgbClr val="00B050"/>
                </a:solidFill>
              </a:rPr>
              <a:t>– óvóképzés</a:t>
            </a:r>
            <a:r>
              <a:rPr lang="hu-HU" altLang="hu-HU" dirty="0">
                <a:solidFill>
                  <a:srgbClr val="00B050"/>
                </a:solidFill>
              </a:rPr>
              <a:t>)</a:t>
            </a:r>
            <a:endParaRPr lang="hu-HU" altLang="hu-HU" dirty="0" smtClean="0">
              <a:solidFill>
                <a:srgbClr val="FF0000"/>
              </a:solidFill>
            </a:endParaRPr>
          </a:p>
        </p:txBody>
      </p:sp>
      <p:pic>
        <p:nvPicPr>
          <p:cNvPr id="22531" name="Picture 3" descr="C:\Users\User\Desktop\ERASMUS WEBOLDAL r\ERASMUS KÉPEK\GYŐR\1622683_350741265086249_3509048072543554411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375" y="5589588"/>
            <a:ext cx="2185988"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C:\Users\User\Desktop\ERASMUS WEBOLDAL r\ERASMUS KÉPEK\GYŐR\10665188_347832615380752_1823437117408818099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3733800"/>
            <a:ext cx="1982788"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C:\Users\User\Desktop\ERASMUS WEBOLDAL r\ERASMUS KÉPEK\GYŐR\With santa 2013_14 Győ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6326">
            <a:off x="6846888" y="5443538"/>
            <a:ext cx="2132012"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C:\Users\User\Desktop\ERASMUS WEBOLDAL r\ERASMUS KÉPEK\GYŐR\10669987_347835372047143_4529092065388562837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388" y="1268413"/>
            <a:ext cx="18573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descr="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62838">
            <a:off x="508000" y="5472113"/>
            <a:ext cx="181610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BlokTextu 1"/>
          <p:cNvSpPr txBox="1">
            <a:spLocks noChangeArrowheads="1"/>
          </p:cNvSpPr>
          <p:nvPr/>
        </p:nvSpPr>
        <p:spPr bwMode="auto">
          <a:xfrm>
            <a:off x="131763" y="1182688"/>
            <a:ext cx="71818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hu-HU" altLang="hu-HU" sz="2000" dirty="0"/>
              <a:t>számos szak, gyakorlatias oktatás</a:t>
            </a:r>
          </a:p>
          <a:p>
            <a:pPr eaLnBrk="1" hangingPunct="1">
              <a:spcBef>
                <a:spcPct val="0"/>
              </a:spcBef>
            </a:pPr>
            <a:r>
              <a:rPr lang="hu-HU" altLang="hu-HU" sz="2000" dirty="0"/>
              <a:t>angol kurzusok, spanyol, orosz nyelvtanulás</a:t>
            </a:r>
          </a:p>
          <a:p>
            <a:pPr eaLnBrk="1" hangingPunct="1">
              <a:spcBef>
                <a:spcPct val="0"/>
              </a:spcBef>
            </a:pPr>
            <a:r>
              <a:rPr lang="hu-HU" altLang="hu-HU" sz="2000" dirty="0"/>
              <a:t>spanyol, olasz, cseh, török, albán hallgatók</a:t>
            </a:r>
          </a:p>
          <a:p>
            <a:pPr eaLnBrk="1" hangingPunct="1">
              <a:spcBef>
                <a:spcPct val="0"/>
              </a:spcBef>
            </a:pPr>
            <a:r>
              <a:rPr lang="hu-HU" altLang="hu-HU" sz="2000" dirty="0"/>
              <a:t>konditerem, mászó fal, úszómedence, kajakozási lehetőség</a:t>
            </a:r>
          </a:p>
          <a:p>
            <a:pPr eaLnBrk="1" hangingPunct="1">
              <a:spcBef>
                <a:spcPct val="0"/>
              </a:spcBef>
            </a:pPr>
            <a:r>
              <a:rPr lang="hu-HU" altLang="hu-HU" sz="2000" dirty="0"/>
              <a:t>ingyenes City busz</a:t>
            </a:r>
          </a:p>
          <a:p>
            <a:pPr eaLnBrk="1" hangingPunct="1">
              <a:spcBef>
                <a:spcPct val="0"/>
              </a:spcBef>
            </a:pPr>
            <a:r>
              <a:rPr lang="hu-HU" altLang="hu-HU" sz="2000" dirty="0"/>
              <a:t>kirándulások</a:t>
            </a:r>
            <a:r>
              <a:rPr lang="hu-HU" altLang="hu-HU" sz="2000" dirty="0" smtClean="0"/>
              <a:t>, </a:t>
            </a:r>
            <a:r>
              <a:rPr lang="hu-HU" altLang="hu-HU" sz="2000" dirty="0" err="1" smtClean="0"/>
              <a:t>Food</a:t>
            </a:r>
            <a:r>
              <a:rPr lang="hu-HU" altLang="hu-HU" sz="2000" dirty="0" smtClean="0"/>
              <a:t> </a:t>
            </a:r>
            <a:r>
              <a:rPr lang="hu-HU" altLang="hu-HU" sz="2000" dirty="0" err="1"/>
              <a:t>Party</a:t>
            </a:r>
            <a:r>
              <a:rPr lang="hu-HU" altLang="hu-HU" sz="2000" dirty="0"/>
              <a:t>, </a:t>
            </a:r>
            <a:r>
              <a:rPr lang="hu-HU" altLang="hu-HU" sz="2000" dirty="0" err="1"/>
              <a:t>Hungarian</a:t>
            </a:r>
            <a:r>
              <a:rPr lang="hu-HU" altLang="hu-HU" sz="2000" dirty="0"/>
              <a:t> </a:t>
            </a:r>
            <a:r>
              <a:rPr lang="hu-HU" altLang="hu-HU" sz="2000" dirty="0" err="1"/>
              <a:t>Night</a:t>
            </a:r>
            <a:r>
              <a:rPr lang="hu-HU" altLang="hu-HU" sz="2000" dirty="0"/>
              <a:t>, Grill </a:t>
            </a:r>
            <a:r>
              <a:rPr lang="hu-HU" altLang="hu-HU" sz="2000" dirty="0" err="1"/>
              <a:t>party</a:t>
            </a:r>
            <a:endParaRPr lang="hu-HU" altLang="hu-HU" sz="2000" b="1" dirty="0"/>
          </a:p>
        </p:txBody>
      </p:sp>
      <p:sp>
        <p:nvSpPr>
          <p:cNvPr id="22537" name="BlokTextu 2"/>
          <p:cNvSpPr txBox="1">
            <a:spLocks noChangeArrowheads="1"/>
          </p:cNvSpPr>
          <p:nvPr/>
        </p:nvSpPr>
        <p:spPr bwMode="auto">
          <a:xfrm rot="-180292">
            <a:off x="2374900" y="3473450"/>
            <a:ext cx="68214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2000" b="1" i="1" dirty="0"/>
              <a:t>„ Az oktatás a SZE-n gyakorlatias, tanáraim között voltak olyanok, akik például az Audiban, logisztikai beosztásban, vagy épp tanácsadóként is dolgoztak komoly cégeknél, így az elmélet mellett sok érdekes sztorit meséltek, életszerű problémákkal is megismerkedhettem. Szinte minden egyes órára élvezet volt bejárni.</a:t>
            </a:r>
            <a:r>
              <a:rPr lang="hu-HU" altLang="hu-HU" sz="2000" b="1" dirty="0"/>
              <a:t> ”</a:t>
            </a:r>
            <a:r>
              <a:rPr lang="hu-HU" altLang="hu-HU" sz="2000" b="1" i="1" dirty="0"/>
              <a:t>  </a:t>
            </a:r>
            <a:r>
              <a:rPr lang="hu-HU" altLang="hu-HU" sz="2000" b="1" dirty="0"/>
              <a:t>Nagy Mónika</a:t>
            </a:r>
          </a:p>
        </p:txBody>
      </p:sp>
      <p:pic>
        <p:nvPicPr>
          <p:cNvPr id="22538" name="Picture 9" descr="Image result for győr szechenyi istvan egyet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85" y="0"/>
            <a:ext cx="8858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2532"/>
                                        </p:tgtEl>
                                      </p:cBhvr>
                                      <p:by x="150000" y="150000"/>
                                    </p:animScale>
                                  </p:childTnLst>
                                </p:cTn>
                              </p:par>
                              <p:par>
                                <p:cTn id="7" presetID="6" presetClass="emph" presetSubtype="0" fill="hold" nodeType="withEffect">
                                  <p:stCondLst>
                                    <p:cond delay="0"/>
                                  </p:stCondLst>
                                  <p:childTnLst>
                                    <p:animScale>
                                      <p:cBhvr>
                                        <p:cTn id="8" dur="2000" fill="hold"/>
                                        <p:tgtEl>
                                          <p:spTgt spid="22535"/>
                                        </p:tgtEl>
                                      </p:cBhvr>
                                      <p:by x="150000" y="150000"/>
                                    </p:animScale>
                                  </p:childTnLst>
                                </p:cTn>
                              </p:par>
                              <p:par>
                                <p:cTn id="9" presetID="6" presetClass="emph" presetSubtype="0" fill="hold" nodeType="withEffect">
                                  <p:stCondLst>
                                    <p:cond delay="0"/>
                                  </p:stCondLst>
                                  <p:childTnLst>
                                    <p:animScale>
                                      <p:cBhvr>
                                        <p:cTn id="10" dur="2000" fill="hold"/>
                                        <p:tgtEl>
                                          <p:spTgt spid="22531"/>
                                        </p:tgtEl>
                                      </p:cBhvr>
                                      <p:by x="150000" y="150000"/>
                                    </p:animScale>
                                  </p:childTnLst>
                                </p:cTn>
                              </p:par>
                              <p:par>
                                <p:cTn id="11" presetID="6" presetClass="emph" presetSubtype="0" fill="hold" nodeType="withEffect">
                                  <p:stCondLst>
                                    <p:cond delay="0"/>
                                  </p:stCondLst>
                                  <p:childTnLst>
                                    <p:animScale>
                                      <p:cBhvr>
                                        <p:cTn id="12" dur="2000" fill="hold"/>
                                        <p:tgtEl>
                                          <p:spTgt spid="22533"/>
                                        </p:tgtEl>
                                      </p:cBhvr>
                                      <p:by x="150000" y="150000"/>
                                    </p:animScale>
                                  </p:childTnLst>
                                </p:cTn>
                              </p:par>
                              <p:par>
                                <p:cTn id="13" presetID="6" presetClass="emph" presetSubtype="0" fill="hold" nodeType="withEffect">
                                  <p:stCondLst>
                                    <p:cond delay="0"/>
                                  </p:stCondLst>
                                  <p:childTnLst>
                                    <p:animScale>
                                      <p:cBhvr>
                                        <p:cTn id="14" dur="2000" fill="hold"/>
                                        <p:tgtEl>
                                          <p:spTgt spid="2253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1143000"/>
          </a:xfrm>
        </p:spPr>
        <p:txBody>
          <a:bodyPr>
            <a:normAutofit fontScale="90000"/>
          </a:bodyPr>
          <a:lstStyle/>
          <a:p>
            <a:pPr algn="ctr"/>
            <a:r>
              <a:rPr lang="sk-SK" sz="4000" dirty="0" err="1" smtClean="0">
                <a:solidFill>
                  <a:srgbClr val="00B050"/>
                </a:solidFill>
              </a:rPr>
              <a:t>Budapest</a:t>
            </a:r>
            <a:r>
              <a:rPr lang="sk-SK" sz="4000" dirty="0" smtClean="0">
                <a:solidFill>
                  <a:srgbClr val="00B050"/>
                </a:solidFill>
              </a:rPr>
              <a:t/>
            </a:r>
            <a:br>
              <a:rPr lang="sk-SK" sz="4000" dirty="0" smtClean="0">
                <a:solidFill>
                  <a:srgbClr val="00B050"/>
                </a:solidFill>
              </a:rPr>
            </a:br>
            <a:r>
              <a:rPr lang="sk-SK" sz="4000" dirty="0" smtClean="0">
                <a:solidFill>
                  <a:srgbClr val="00B050"/>
                </a:solidFill>
              </a:rPr>
              <a:t>ELTE (bio, </a:t>
            </a:r>
            <a:r>
              <a:rPr lang="sk-SK" sz="4000" dirty="0" err="1" smtClean="0">
                <a:solidFill>
                  <a:srgbClr val="00B050"/>
                </a:solidFill>
              </a:rPr>
              <a:t>kémia</a:t>
            </a:r>
            <a:r>
              <a:rPr lang="sk-SK" sz="4000" dirty="0" smtClean="0">
                <a:solidFill>
                  <a:srgbClr val="00B050"/>
                </a:solidFill>
              </a:rPr>
              <a:t>, </a:t>
            </a:r>
            <a:r>
              <a:rPr lang="sk-SK" sz="4000" dirty="0" err="1" smtClean="0">
                <a:solidFill>
                  <a:srgbClr val="00B050"/>
                </a:solidFill>
              </a:rPr>
              <a:t>tanárképzé</a:t>
            </a:r>
            <a:r>
              <a:rPr lang="sk-SK" sz="4000" dirty="0" err="1">
                <a:solidFill>
                  <a:srgbClr val="00B050"/>
                </a:solidFill>
              </a:rPr>
              <a:t>s</a:t>
            </a:r>
            <a:r>
              <a:rPr lang="sk-SK" sz="4000" dirty="0" smtClean="0">
                <a:solidFill>
                  <a:srgbClr val="00B050"/>
                </a:solidFill>
              </a:rPr>
              <a:t>)</a:t>
            </a:r>
            <a:endParaRPr lang="sk-SK" sz="4000" dirty="0">
              <a:solidFill>
                <a:srgbClr val="00B050"/>
              </a:solidFill>
            </a:endParaRPr>
          </a:p>
        </p:txBody>
      </p:sp>
      <p:pic>
        <p:nvPicPr>
          <p:cNvPr id="5" name="Obrázo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700808"/>
            <a:ext cx="5727701" cy="41252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4" descr="http://www.budapest-foto.hu/Budapest%20kepek/ELTE_Muzeum%20korut%204-8_2005%20julius%2030_057_800x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24661">
            <a:off x="4689010" y="3395191"/>
            <a:ext cx="4214439" cy="31608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 name="Picture 4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795" y="1914288"/>
            <a:ext cx="7992888" cy="3698270"/>
          </a:xfrm>
          <a:prstGeom prst="rect">
            <a:avLst/>
          </a:prstGeom>
          <a:noFill/>
        </p:spPr>
      </p:pic>
    </p:spTree>
    <p:extLst>
      <p:ext uri="{BB962C8B-B14F-4D97-AF65-F5344CB8AC3E}">
        <p14:creationId xmlns:p14="http://schemas.microsoft.com/office/powerpoint/2010/main" val="296672328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1143000"/>
          </a:xfrm>
        </p:spPr>
        <p:txBody>
          <a:bodyPr>
            <a:normAutofit fontScale="90000"/>
          </a:bodyPr>
          <a:lstStyle/>
          <a:p>
            <a:pPr algn="ctr"/>
            <a:r>
              <a:rPr lang="sk-SK" sz="4000" dirty="0" smtClean="0">
                <a:solidFill>
                  <a:srgbClr val="00B050"/>
                </a:solidFill>
              </a:rPr>
              <a:t>EGER (</a:t>
            </a:r>
            <a:r>
              <a:rPr lang="sk-SK" sz="4000" dirty="0" err="1" smtClean="0">
                <a:solidFill>
                  <a:srgbClr val="00B050"/>
                </a:solidFill>
              </a:rPr>
              <a:t>tanárképzés</a:t>
            </a:r>
            <a:r>
              <a:rPr lang="sk-SK" sz="4000" dirty="0" smtClean="0">
                <a:solidFill>
                  <a:srgbClr val="00B050"/>
                </a:solidFill>
              </a:rPr>
              <a:t>)</a:t>
            </a:r>
            <a:br>
              <a:rPr lang="sk-SK" sz="4000" dirty="0" smtClean="0">
                <a:solidFill>
                  <a:srgbClr val="00B050"/>
                </a:solidFill>
              </a:rPr>
            </a:br>
            <a:r>
              <a:rPr lang="sk-SK" sz="4000" dirty="0" err="1" smtClean="0">
                <a:solidFill>
                  <a:srgbClr val="00B050"/>
                </a:solidFill>
              </a:rPr>
              <a:t>Eszterházy</a:t>
            </a:r>
            <a:r>
              <a:rPr lang="sk-SK" sz="4000" dirty="0" smtClean="0">
                <a:solidFill>
                  <a:srgbClr val="00B050"/>
                </a:solidFill>
              </a:rPr>
              <a:t> </a:t>
            </a:r>
            <a:r>
              <a:rPr lang="sk-SK" sz="4000" dirty="0" err="1" smtClean="0">
                <a:solidFill>
                  <a:srgbClr val="00B050"/>
                </a:solidFill>
              </a:rPr>
              <a:t>Károly</a:t>
            </a:r>
            <a:r>
              <a:rPr lang="sk-SK" sz="4000" dirty="0" smtClean="0">
                <a:solidFill>
                  <a:srgbClr val="00B050"/>
                </a:solidFill>
              </a:rPr>
              <a:t> </a:t>
            </a:r>
            <a:r>
              <a:rPr lang="sk-SK" sz="4000" dirty="0" err="1" smtClean="0">
                <a:solidFill>
                  <a:srgbClr val="00B050"/>
                </a:solidFill>
              </a:rPr>
              <a:t>University</a:t>
            </a:r>
            <a:endParaRPr lang="sk-SK" sz="4000" dirty="0">
              <a:solidFill>
                <a:srgbClr val="00B050"/>
              </a:solidFill>
            </a:endParaRPr>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1484784"/>
            <a:ext cx="6071617" cy="2070939"/>
          </a:xfrm>
          <a:prstGeom prst="rect">
            <a:avLst/>
          </a:prstGeom>
        </p:spPr>
      </p:pic>
      <p:pic>
        <p:nvPicPr>
          <p:cNvPr id="7" name="Obrázo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476672"/>
            <a:ext cx="8064896" cy="6048672"/>
          </a:xfrm>
          <a:prstGeom prst="rect">
            <a:avLst/>
          </a:prstGeom>
        </p:spPr>
      </p:pic>
      <p:pic>
        <p:nvPicPr>
          <p:cNvPr id="5" name="Picture 4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645347"/>
            <a:ext cx="6140406" cy="3749812"/>
          </a:xfrm>
          <a:prstGeom prst="rect">
            <a:avLst/>
          </a:prstGeom>
          <a:noFill/>
        </p:spPr>
      </p:pic>
    </p:spTree>
    <p:extLst>
      <p:ext uri="{BB962C8B-B14F-4D97-AF65-F5344CB8AC3E}">
        <p14:creationId xmlns:p14="http://schemas.microsoft.com/office/powerpoint/2010/main" val="176553466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5596" y="1289048"/>
            <a:ext cx="8456884" cy="5380312"/>
          </a:xfrm>
        </p:spPr>
        <p:txBody>
          <a:bodyPr>
            <a:normAutofit fontScale="92500"/>
          </a:bodyPr>
          <a:lstStyle/>
          <a:p>
            <a:pPr algn="just"/>
            <a:r>
              <a:rPr lang="sk-SK" dirty="0" smtClean="0"/>
              <a:t>A</a:t>
            </a:r>
            <a:r>
              <a:rPr lang="sk-SK" sz="2600" dirty="0" smtClean="0"/>
              <a:t>z Európai Bizottság legismertebb, legsikeresebb, legnagyobb nemzetközi mobilitást lebonyolító ösztöndíjjal támogatott programja </a:t>
            </a:r>
          </a:p>
          <a:p>
            <a:pPr algn="just"/>
            <a:endParaRPr lang="sk-SK" sz="2600" dirty="0"/>
          </a:p>
          <a:p>
            <a:pPr algn="just"/>
            <a:endParaRPr lang="sk-SK" sz="2600" dirty="0" smtClean="0"/>
          </a:p>
          <a:p>
            <a:pPr algn="just"/>
            <a:endParaRPr lang="sk-SK" sz="2600" dirty="0"/>
          </a:p>
          <a:p>
            <a:pPr algn="just"/>
            <a:endParaRPr lang="sk-SK" sz="2600" dirty="0" smtClean="0"/>
          </a:p>
          <a:p>
            <a:pPr algn="just"/>
            <a:endParaRPr lang="sk-SK" sz="2600" dirty="0" smtClean="0"/>
          </a:p>
          <a:p>
            <a:pPr algn="just"/>
            <a:endParaRPr lang="sk-SK" sz="2600" dirty="0" smtClean="0"/>
          </a:p>
          <a:p>
            <a:pPr algn="just"/>
            <a:r>
              <a:rPr lang="sk-SK" sz="2600" dirty="0" smtClean="0"/>
              <a:t>HALLGATÓK részére: tanulmányi mobilitás és szakmai gyakorlat</a:t>
            </a:r>
          </a:p>
          <a:p>
            <a:pPr algn="just"/>
            <a:r>
              <a:rPr lang="sk-SK" sz="2600" dirty="0" smtClean="0"/>
              <a:t>ALKALMAZOTTAK részére: oktatói és képzési célú mobilitások</a:t>
            </a:r>
          </a:p>
          <a:p>
            <a:endParaRPr lang="hu-HU" dirty="0"/>
          </a:p>
        </p:txBody>
      </p:sp>
      <p:sp>
        <p:nvSpPr>
          <p:cNvPr id="3" name="Title 2"/>
          <p:cNvSpPr>
            <a:spLocks noGrp="1"/>
          </p:cNvSpPr>
          <p:nvPr>
            <p:ph type="title"/>
          </p:nvPr>
        </p:nvSpPr>
        <p:spPr>
          <a:xfrm>
            <a:off x="529248" y="223210"/>
            <a:ext cx="8229600" cy="1143000"/>
          </a:xfrm>
        </p:spPr>
        <p:txBody>
          <a:bodyPr/>
          <a:lstStyle/>
          <a:p>
            <a:r>
              <a:rPr lang="sk-SK" dirty="0" smtClean="0">
                <a:solidFill>
                  <a:srgbClr val="FDFA91"/>
                </a:solidFill>
              </a:rPr>
              <a:t>               ERASMUS+</a:t>
            </a:r>
            <a:endParaRPr lang="hu-HU" dirty="0">
              <a:solidFill>
                <a:srgbClr val="FDFA91"/>
              </a:solidFill>
            </a:endParaRPr>
          </a:p>
        </p:txBody>
      </p:sp>
      <p:pic>
        <p:nvPicPr>
          <p:cNvPr id="5" name="Picture 4" descr="Képtalálat a következ&amp;odblac;re: „erasmus+”"/>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636912"/>
            <a:ext cx="5760720" cy="2085975"/>
          </a:xfrm>
          <a:prstGeom prst="rect">
            <a:avLst/>
          </a:prstGeom>
          <a:noFill/>
          <a:ln>
            <a:noFill/>
          </a:ln>
        </p:spPr>
      </p:pic>
      <p:pic>
        <p:nvPicPr>
          <p:cNvPr id="8" name="Picture 7" descr="Kapcsolódó kép"/>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300" y="419944"/>
            <a:ext cx="2098476" cy="636076"/>
          </a:xfrm>
          <a:prstGeom prst="rect">
            <a:avLst/>
          </a:prstGeom>
          <a:noFill/>
          <a:ln>
            <a:noFill/>
          </a:ln>
        </p:spPr>
      </p:pic>
    </p:spTree>
    <p:extLst>
      <p:ext uri="{BB962C8B-B14F-4D97-AF65-F5344CB8AC3E}">
        <p14:creationId xmlns:p14="http://schemas.microsoft.com/office/powerpoint/2010/main" val="363789194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a:xfrm>
            <a:off x="629674" y="200013"/>
            <a:ext cx="8077200" cy="1349400"/>
          </a:xfrm>
        </p:spPr>
        <p:txBody>
          <a:bodyPr/>
          <a:lstStyle/>
          <a:p>
            <a:pPr eaLnBrk="1" hangingPunct="1"/>
            <a:r>
              <a:rPr lang="hu-HU" altLang="hu-HU" dirty="0" smtClean="0">
                <a:solidFill>
                  <a:srgbClr val="C00000"/>
                </a:solidFill>
              </a:rPr>
              <a:t>    Törökország - Isztambul</a:t>
            </a:r>
          </a:p>
        </p:txBody>
      </p:sp>
      <p:sp>
        <p:nvSpPr>
          <p:cNvPr id="10243" name="AutoShape 9" descr="Image result for torokorszag"/>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1800"/>
          </a:p>
        </p:txBody>
      </p:sp>
      <p:sp>
        <p:nvSpPr>
          <p:cNvPr id="10244" name="AutoShape 11" descr="Image result for torokorszag"/>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1800"/>
          </a:p>
        </p:txBody>
      </p:sp>
      <p:sp>
        <p:nvSpPr>
          <p:cNvPr id="10245" name="AutoShape 13" descr="http://upload.wikimedia.org/wikipedia/commons/b/b4/Flag_of_Turkey.svg"/>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1800"/>
          </a:p>
        </p:txBody>
      </p:sp>
      <p:sp>
        <p:nvSpPr>
          <p:cNvPr id="10246" name="AutoShape 15" descr="http://upload.wikimedia.org/wikipedia/commons/b/b4/Flag_of_Turkey.svg"/>
          <p:cNvSpPr>
            <a:spLocks noChangeAspect="1" noChangeArrowheads="1"/>
          </p:cNvSpPr>
          <p:nvPr/>
        </p:nvSpPr>
        <p:spPr bwMode="auto">
          <a:xfrm>
            <a:off x="601663"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1800"/>
          </a:p>
        </p:txBody>
      </p:sp>
      <p:pic>
        <p:nvPicPr>
          <p:cNvPr id="10247" name="Picture 17" descr="Török Köztársaság zászla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3" y="160338"/>
            <a:ext cx="10668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BlokTextu 1"/>
          <p:cNvSpPr txBox="1">
            <a:spLocks noChangeArrowheads="1"/>
          </p:cNvSpPr>
          <p:nvPr/>
        </p:nvSpPr>
        <p:spPr bwMode="auto">
          <a:xfrm>
            <a:off x="2700338" y="1179513"/>
            <a:ext cx="4175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1800" b="1" i="1" dirty="0"/>
              <a:t>“ </a:t>
            </a:r>
            <a:r>
              <a:rPr lang="hu-HU" altLang="hu-HU" sz="1800" b="1" i="1" dirty="0" smtClean="0"/>
              <a:t>a kultúrák </a:t>
            </a:r>
            <a:r>
              <a:rPr lang="hu-HU" altLang="hu-HU" sz="1800" b="1" i="1" dirty="0"/>
              <a:t>találkozásának </a:t>
            </a:r>
            <a:r>
              <a:rPr lang="hu-HU" altLang="hu-HU" sz="1800" b="1" i="1" dirty="0" smtClean="0"/>
              <a:t>helye </a:t>
            </a:r>
            <a:r>
              <a:rPr lang="hu-HU" altLang="hu-HU" sz="1800" b="1" i="1" dirty="0"/>
              <a:t>”</a:t>
            </a:r>
          </a:p>
        </p:txBody>
      </p:sp>
      <p:pic>
        <p:nvPicPr>
          <p:cNvPr id="821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079" y="1549400"/>
            <a:ext cx="6006536" cy="395760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Above"/>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Kapcsolódó kép"/>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4365104"/>
            <a:ext cx="2952750" cy="840105"/>
          </a:xfrm>
          <a:prstGeom prst="rect">
            <a:avLst/>
          </a:prstGeom>
          <a:noFill/>
          <a:ln>
            <a:noFill/>
          </a:ln>
        </p:spPr>
      </p:pic>
      <p:sp>
        <p:nvSpPr>
          <p:cNvPr id="2" name="BlokTextu 1"/>
          <p:cNvSpPr txBox="1"/>
          <p:nvPr/>
        </p:nvSpPr>
        <p:spPr>
          <a:xfrm>
            <a:off x="601663" y="5553727"/>
            <a:ext cx="8273612" cy="646331"/>
          </a:xfrm>
          <a:prstGeom prst="rect">
            <a:avLst/>
          </a:prstGeom>
          <a:noFill/>
        </p:spPr>
        <p:txBody>
          <a:bodyPr wrap="none" rtlCol="0">
            <a:spAutoFit/>
          </a:bodyPr>
          <a:lstStyle/>
          <a:p>
            <a:r>
              <a:rPr lang="sk-SK" sz="3600" dirty="0" err="1" smtClean="0">
                <a:solidFill>
                  <a:srgbClr val="00B050"/>
                </a:solidFill>
              </a:rPr>
              <a:t>Aydin</a:t>
            </a:r>
            <a:r>
              <a:rPr lang="sk-SK" sz="3600" dirty="0" smtClean="0"/>
              <a:t> </a:t>
            </a:r>
            <a:r>
              <a:rPr lang="sk-SK" sz="3600" dirty="0" err="1" smtClean="0">
                <a:solidFill>
                  <a:srgbClr val="FF0000"/>
                </a:solidFill>
              </a:rPr>
              <a:t>University</a:t>
            </a:r>
            <a:r>
              <a:rPr lang="sk-SK" sz="3600" dirty="0" smtClean="0"/>
              <a:t>  </a:t>
            </a:r>
            <a:r>
              <a:rPr lang="sk-SK" sz="3600" dirty="0" smtClean="0">
                <a:solidFill>
                  <a:srgbClr val="00B050"/>
                </a:solidFill>
              </a:rPr>
              <a:t>(</a:t>
            </a:r>
            <a:r>
              <a:rPr lang="sk-SK" sz="3600" dirty="0" err="1" smtClean="0">
                <a:solidFill>
                  <a:srgbClr val="00B050"/>
                </a:solidFill>
              </a:rPr>
              <a:t>tanárképzés</a:t>
            </a:r>
            <a:r>
              <a:rPr lang="sk-SK" sz="3600" dirty="0" smtClean="0">
                <a:solidFill>
                  <a:srgbClr val="00B050"/>
                </a:solidFill>
              </a:rPr>
              <a:t>, </a:t>
            </a:r>
            <a:r>
              <a:rPr lang="sk-SK" sz="3600" dirty="0" err="1" smtClean="0">
                <a:solidFill>
                  <a:srgbClr val="00B050"/>
                </a:solidFill>
              </a:rPr>
              <a:t>angol</a:t>
            </a:r>
            <a:r>
              <a:rPr lang="sk-SK" sz="3600" dirty="0" smtClean="0">
                <a:solidFill>
                  <a:srgbClr val="00B050"/>
                </a:solidFill>
              </a:rPr>
              <a:t> </a:t>
            </a:r>
            <a:r>
              <a:rPr lang="sk-SK" sz="3600" dirty="0" err="1" smtClean="0">
                <a:solidFill>
                  <a:srgbClr val="00B050"/>
                </a:solidFill>
              </a:rPr>
              <a:t>nyelv</a:t>
            </a:r>
            <a:r>
              <a:rPr lang="sk-SK" sz="3600" dirty="0" smtClean="0">
                <a:solidFill>
                  <a:srgbClr val="00B050"/>
                </a:solidFill>
              </a:rPr>
              <a:t>)</a:t>
            </a:r>
            <a:endParaRPr lang="sk-SK" sz="3600" dirty="0">
              <a:solidFill>
                <a:srgbClr val="00B050"/>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10"/>
                                        </p:tgtEl>
                                        <p:attrNameLst>
                                          <p:attrName>style.visibility</p:attrName>
                                        </p:attrNameLst>
                                      </p:cBhvr>
                                      <p:to>
                                        <p:strVal val="visible"/>
                                      </p:to>
                                    </p:set>
                                    <p:anim calcmode="lin" valueType="num">
                                      <p:cBhvr additive="base">
                                        <p:cTn id="7" dur="500" fill="hold"/>
                                        <p:tgtEl>
                                          <p:spTgt spid="8210"/>
                                        </p:tgtEl>
                                        <p:attrNameLst>
                                          <p:attrName>ppt_x</p:attrName>
                                        </p:attrNameLst>
                                      </p:cBhvr>
                                      <p:tavLst>
                                        <p:tav tm="0">
                                          <p:val>
                                            <p:strVal val="#ppt_x"/>
                                          </p:val>
                                        </p:tav>
                                        <p:tav tm="100000">
                                          <p:val>
                                            <p:strVal val="#ppt_x"/>
                                          </p:val>
                                        </p:tav>
                                      </p:tavLst>
                                    </p:anim>
                                    <p:anim calcmode="lin" valueType="num">
                                      <p:cBhvr additive="base">
                                        <p:cTn id="8" dur="500" fill="hold"/>
                                        <p:tgtEl>
                                          <p:spTgt spid="8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title"/>
          </p:nvPr>
        </p:nvSpPr>
        <p:spPr>
          <a:xfrm>
            <a:off x="395288" y="279400"/>
            <a:ext cx="8229600" cy="1143000"/>
          </a:xfrm>
        </p:spPr>
        <p:txBody>
          <a:bodyPr>
            <a:normAutofit/>
          </a:bodyPr>
          <a:lstStyle/>
          <a:p>
            <a:pPr eaLnBrk="1" hangingPunct="1"/>
            <a:r>
              <a:rPr lang="hu-HU" altLang="hu-HU" dirty="0" smtClean="0">
                <a:solidFill>
                  <a:srgbClr val="C00000"/>
                </a:solidFill>
              </a:rPr>
              <a:t>        Törökország – Isztambul </a:t>
            </a:r>
          </a:p>
        </p:txBody>
      </p:sp>
      <p:sp>
        <p:nvSpPr>
          <p:cNvPr id="11267" name="BlokTextu 3"/>
          <p:cNvSpPr txBox="1">
            <a:spLocks noChangeArrowheads="1"/>
          </p:cNvSpPr>
          <p:nvPr/>
        </p:nvSpPr>
        <p:spPr bwMode="auto">
          <a:xfrm>
            <a:off x="0" y="1498600"/>
            <a:ext cx="597535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endParaRPr lang="hu-HU" altLang="hu-HU" sz="1800" dirty="0"/>
          </a:p>
          <a:p>
            <a:pPr eaLnBrk="1" hangingPunct="1">
              <a:spcBef>
                <a:spcPct val="0"/>
              </a:spcBef>
            </a:pPr>
            <a:r>
              <a:rPr lang="hu-HU" altLang="hu-HU" sz="2000" dirty="0"/>
              <a:t>jól kiépített tömegközlekedés</a:t>
            </a:r>
          </a:p>
          <a:p>
            <a:pPr eaLnBrk="1" hangingPunct="1">
              <a:spcBef>
                <a:spcPct val="0"/>
              </a:spcBef>
            </a:pPr>
            <a:endParaRPr lang="hu-HU" altLang="hu-HU" sz="2000" dirty="0"/>
          </a:p>
          <a:p>
            <a:pPr eaLnBrk="1" hangingPunct="1">
              <a:spcBef>
                <a:spcPct val="0"/>
              </a:spcBef>
            </a:pPr>
            <a:r>
              <a:rPr lang="hu-HU" altLang="hu-HU" sz="2000" dirty="0"/>
              <a:t>barátságos, nyitott emberek</a:t>
            </a:r>
          </a:p>
          <a:p>
            <a:pPr eaLnBrk="1" hangingPunct="1">
              <a:spcBef>
                <a:spcPct val="0"/>
              </a:spcBef>
            </a:pPr>
            <a:endParaRPr lang="hu-HU" altLang="hu-HU" sz="2000" dirty="0"/>
          </a:p>
          <a:p>
            <a:pPr eaLnBrk="1" hangingPunct="1">
              <a:spcBef>
                <a:spcPct val="0"/>
              </a:spcBef>
            </a:pPr>
            <a:r>
              <a:rPr lang="hu-HU" altLang="hu-HU" sz="2000" dirty="0"/>
              <a:t>hó, eső, szikrázó napsütés</a:t>
            </a:r>
          </a:p>
          <a:p>
            <a:pPr eaLnBrk="1" hangingPunct="1">
              <a:spcBef>
                <a:spcPct val="0"/>
              </a:spcBef>
            </a:pPr>
            <a:endParaRPr lang="hu-HU" altLang="hu-HU" sz="2000" dirty="0"/>
          </a:p>
          <a:p>
            <a:pPr eaLnBrk="1" hangingPunct="1">
              <a:spcBef>
                <a:spcPct val="0"/>
              </a:spcBef>
            </a:pPr>
            <a:r>
              <a:rPr lang="hu-HU" altLang="hu-HU" sz="2000" dirty="0" err="1"/>
              <a:t>Galata</a:t>
            </a:r>
            <a:r>
              <a:rPr lang="hu-HU" altLang="hu-HU" sz="2000" dirty="0"/>
              <a:t> – torony,  Nagy Bazár, </a:t>
            </a:r>
            <a:r>
              <a:rPr lang="hu-HU" altLang="hu-HU" sz="2000" dirty="0" smtClean="0"/>
              <a:t>Kék </a:t>
            </a:r>
            <a:r>
              <a:rPr lang="hu-HU" altLang="hu-HU" sz="2000" dirty="0"/>
              <a:t>mecset</a:t>
            </a:r>
          </a:p>
        </p:txBody>
      </p:sp>
      <p:pic>
        <p:nvPicPr>
          <p:cNvPr id="7172" name="Picture 4" descr="C:\Users\User\Desktop\ERASMUS WEBOLDAL r\ERASMUS KÉPEK\TÖRÖKORSZÁG\10979195_940963255927631_1168590632_n.jpg"/>
          <p:cNvPicPr>
            <a:picLocks noChangeAspect="1" noChangeArrowheads="1"/>
          </p:cNvPicPr>
          <p:nvPr/>
        </p:nvPicPr>
        <p:blipFill>
          <a:blip r:embed="rId2"/>
          <a:srcRect/>
          <a:stretch>
            <a:fillRect/>
          </a:stretch>
        </p:blipFill>
        <p:spPr bwMode="auto">
          <a:xfrm rot="334992">
            <a:off x="260350" y="4519613"/>
            <a:ext cx="2527300" cy="2051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4" name="Picture 5" descr="C:\Users\User\Desktop\ERASMUS WEBOLDAL r\ERASMUS KÉPEK\TÖRÖKORSZÁG\11023029_940963282594295_1502521702_n.jpg"/>
          <p:cNvPicPr>
            <a:picLocks noChangeAspect="1" noChangeArrowheads="1"/>
          </p:cNvPicPr>
          <p:nvPr/>
        </p:nvPicPr>
        <p:blipFill>
          <a:blip r:embed="rId3"/>
          <a:srcRect/>
          <a:stretch>
            <a:fillRect/>
          </a:stretch>
        </p:blipFill>
        <p:spPr bwMode="auto">
          <a:xfrm rot="21180743">
            <a:off x="6429375" y="4338638"/>
            <a:ext cx="2495550" cy="2019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Users\User\Desktop\ERASMUS WEBOLDAL r\ERASMUS KÉPEK\TÖRÖKORSZÁG\11015797_940963302594293_193200860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806" y="1469477"/>
            <a:ext cx="2500914" cy="20549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1272" name="AutoShape 9" descr="Image result for torokorszag"/>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1800"/>
          </a:p>
        </p:txBody>
      </p:sp>
      <p:sp>
        <p:nvSpPr>
          <p:cNvPr id="11273" name="AutoShape 11" descr="Image result for torokorszag"/>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1800"/>
          </a:p>
        </p:txBody>
      </p:sp>
      <p:sp>
        <p:nvSpPr>
          <p:cNvPr id="11274" name="AutoShape 13" descr="http://upload.wikimedia.org/wikipedia/commons/b/b4/Flag_of_Turkey.svg"/>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1800"/>
          </a:p>
        </p:txBody>
      </p:sp>
      <p:sp>
        <p:nvSpPr>
          <p:cNvPr id="11275" name="AutoShape 15" descr="http://upload.wikimedia.org/wikipedia/commons/b/b4/Flag_of_Turkey.svg"/>
          <p:cNvSpPr>
            <a:spLocks noChangeAspect="1" noChangeArrowheads="1"/>
          </p:cNvSpPr>
          <p:nvPr/>
        </p:nvSpPr>
        <p:spPr bwMode="auto">
          <a:xfrm>
            <a:off x="601663"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1800"/>
          </a:p>
        </p:txBody>
      </p:sp>
      <p:pic>
        <p:nvPicPr>
          <p:cNvPr id="11276" name="Picture 17" descr="Török Köztársaság zászlaj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63" y="465138"/>
            <a:ext cx="10668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o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8160" y="2115270"/>
            <a:ext cx="1707654" cy="2276872"/>
          </a:xfrm>
          <a:prstGeom prst="rect">
            <a:avLst/>
          </a:prstGeom>
        </p:spPr>
      </p:pic>
      <p:pic>
        <p:nvPicPr>
          <p:cNvPr id="14" name="Picture 13" descr="Kapcsolódó kép"/>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0920" y="1248649"/>
            <a:ext cx="2952750" cy="840105"/>
          </a:xfrm>
          <a:prstGeom prst="rect">
            <a:avLst/>
          </a:prstGeom>
          <a:noFill/>
          <a:ln>
            <a:noFill/>
          </a:ln>
        </p:spPr>
      </p:pic>
      <p:pic>
        <p:nvPicPr>
          <p:cNvPr id="15" name="Picture 2" descr="https://i.ytimg.com/vi/ncBh5_WdBOo/maxresdefaul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8546" y="4019001"/>
            <a:ext cx="3917817" cy="2773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6" name="Picture 6" descr="http://m.cdn.blog.hu/is/istanbul/image/1_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955243">
            <a:off x="5755019" y="2760382"/>
            <a:ext cx="2648246" cy="19861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 name="Picture 28"/>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5289" y="1311918"/>
            <a:ext cx="8328024" cy="4531930"/>
          </a:xfrm>
          <a:prstGeom prst="rect">
            <a:avLst/>
          </a:prstGeom>
          <a:noFill/>
        </p:spPr>
      </p:pic>
      <p:pic>
        <p:nvPicPr>
          <p:cNvPr id="18" name="Picture 29"/>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6863" y="1422400"/>
            <a:ext cx="8376585" cy="4711485"/>
          </a:xfrm>
          <a:prstGeom prst="rect">
            <a:avLst/>
          </a:prstGeom>
          <a:noFill/>
        </p:spPr>
      </p:pic>
      <p:pic>
        <p:nvPicPr>
          <p:cNvPr id="19" name="Picture 30"/>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0272" y="1311918"/>
            <a:ext cx="5018087" cy="3441795"/>
          </a:xfrm>
          <a:prstGeom prst="rect">
            <a:avLst/>
          </a:prstGeom>
          <a:noFill/>
        </p:spPr>
      </p:pic>
      <p:pic>
        <p:nvPicPr>
          <p:cNvPr id="20" name="Picture 32"/>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3207" y="1101593"/>
            <a:ext cx="2977206" cy="4304225"/>
          </a:xfrm>
          <a:prstGeom prst="rect">
            <a:avLst/>
          </a:prstGeom>
          <a:noFill/>
        </p:spPr>
      </p:pic>
      <p:pic>
        <p:nvPicPr>
          <p:cNvPr id="21" name="Picture 33"/>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59863" y="3600655"/>
            <a:ext cx="4476606" cy="319342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172"/>
                                        </p:tgtEl>
                                      </p:cBhvr>
                                      <p:by x="150000" y="150000"/>
                                    </p:animScale>
                                  </p:childTnLst>
                                </p:cTn>
                              </p:par>
                              <p:par>
                                <p:cTn id="7" presetID="6" presetClass="emph" presetSubtype="0" fill="hold" nodeType="withEffect">
                                  <p:stCondLst>
                                    <p:cond delay="0"/>
                                  </p:stCondLst>
                                  <p:childTnLst>
                                    <p:animScale>
                                      <p:cBhvr>
                                        <p:cTn id="8" dur="2000" fill="hold"/>
                                        <p:tgtEl>
                                          <p:spTgt spid="7"/>
                                        </p:tgtEl>
                                      </p:cBhvr>
                                      <p:by x="150000" y="150000"/>
                                    </p:animScale>
                                  </p:childTnLst>
                                </p:cTn>
                              </p:par>
                              <p:par>
                                <p:cTn id="9" presetID="6" presetClass="emph" presetSubtype="0" fill="hold" nodeType="withEffect">
                                  <p:stCondLst>
                                    <p:cond delay="0"/>
                                  </p:stCondLst>
                                  <p:childTnLst>
                                    <p:animScale>
                                      <p:cBhvr>
                                        <p:cTn id="10" dur="2000" fill="hold"/>
                                        <p:tgtEl>
                                          <p:spTgt spid="7174"/>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a:xfrm>
            <a:off x="1451598" y="112317"/>
            <a:ext cx="5976664" cy="1143000"/>
          </a:xfrm>
        </p:spPr>
        <p:txBody>
          <a:bodyPr>
            <a:normAutofit/>
          </a:bodyPr>
          <a:lstStyle/>
          <a:p>
            <a:pPr eaLnBrk="1" hangingPunct="1"/>
            <a:r>
              <a:rPr lang="hu-HU" altLang="hu-HU" dirty="0" smtClean="0">
                <a:solidFill>
                  <a:srgbClr val="00B050"/>
                </a:solidFill>
              </a:rPr>
              <a:t>Aydin</a:t>
            </a:r>
            <a:r>
              <a:rPr lang="hu-HU" altLang="hu-HU" dirty="0" smtClean="0">
                <a:solidFill>
                  <a:srgbClr val="C00000"/>
                </a:solidFill>
              </a:rPr>
              <a:t> </a:t>
            </a:r>
            <a:r>
              <a:rPr lang="hu-HU" altLang="hu-HU" dirty="0" smtClean="0">
                <a:solidFill>
                  <a:srgbClr val="FF0000"/>
                </a:solidFill>
              </a:rPr>
              <a:t>University</a:t>
            </a:r>
          </a:p>
        </p:txBody>
      </p:sp>
      <p:sp>
        <p:nvSpPr>
          <p:cNvPr id="8195" name="BlokTextu 2"/>
          <p:cNvSpPr txBox="1">
            <a:spLocks noChangeArrowheads="1"/>
          </p:cNvSpPr>
          <p:nvPr/>
        </p:nvSpPr>
        <p:spPr bwMode="auto">
          <a:xfrm>
            <a:off x="107950" y="1446213"/>
            <a:ext cx="669607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285750" indent="-285750" eaLnBrk="1" hangingPunct="1">
              <a:spcBef>
                <a:spcPct val="0"/>
              </a:spcBef>
              <a:defRPr/>
            </a:pPr>
            <a:endParaRPr lang="hu-HU" altLang="hu-HU" sz="2000" dirty="0" smtClean="0">
              <a:cs typeface="Arial" charset="0"/>
            </a:endParaRPr>
          </a:p>
          <a:p>
            <a:pPr marL="285750" indent="-285750" eaLnBrk="1" hangingPunct="1">
              <a:spcBef>
                <a:spcPct val="0"/>
              </a:spcBef>
              <a:defRPr/>
            </a:pPr>
            <a:r>
              <a:rPr lang="hu-HU" altLang="hu-HU" sz="2000" dirty="0" smtClean="0">
                <a:cs typeface="Arial" charset="0"/>
              </a:rPr>
              <a:t>modern egyetem-legújabb technológia</a:t>
            </a:r>
          </a:p>
          <a:p>
            <a:pPr marL="285750" indent="-285750" eaLnBrk="1" hangingPunct="1">
              <a:spcBef>
                <a:spcPct val="0"/>
              </a:spcBef>
              <a:defRPr/>
            </a:pPr>
            <a:endParaRPr lang="hu-HU" altLang="hu-HU" sz="2000" dirty="0" smtClean="0">
              <a:cs typeface="Arial" charset="0"/>
            </a:endParaRPr>
          </a:p>
          <a:p>
            <a:pPr marL="285750" indent="-285750" eaLnBrk="1" hangingPunct="1">
              <a:spcBef>
                <a:spcPct val="0"/>
              </a:spcBef>
              <a:defRPr/>
            </a:pPr>
            <a:r>
              <a:rPr lang="hu-HU" altLang="hu-HU" sz="2000" dirty="0" smtClean="0">
                <a:cs typeface="Arial" charset="0"/>
              </a:rPr>
              <a:t>főként afrikai, ázsiai barátságos diákok</a:t>
            </a:r>
          </a:p>
          <a:p>
            <a:pPr eaLnBrk="1" hangingPunct="1">
              <a:spcBef>
                <a:spcPct val="0"/>
              </a:spcBef>
              <a:buFont typeface="Arial" charset="0"/>
              <a:buNone/>
              <a:defRPr/>
            </a:pPr>
            <a:endParaRPr lang="hu-HU" altLang="hu-HU" sz="2000" dirty="0" smtClean="0">
              <a:cs typeface="Arial" charset="0"/>
            </a:endParaRPr>
          </a:p>
        </p:txBody>
      </p:sp>
      <p:pic>
        <p:nvPicPr>
          <p:cNvPr id="6152" name="Picture 8" descr="C:\Users\User\Desktop\ERASMUS WEBOLDAL r\ERASMUS KÉPEK, beszámolók\TÖRÖKORSZÁG\11269256_1016896591656843_653596980752498879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5997" y="835772"/>
            <a:ext cx="2085468" cy="20854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7" name="Picture 9" descr="C:\Users\User\Desktop\ERASMUS WEBOLDAL r\ERASMUS KÉPEK, beszámolók\TÖRÖKORSZÁG\11260527_986230664723573_8556064308542763271_n.jpg"/>
          <p:cNvPicPr>
            <a:picLocks noChangeAspect="1" noChangeArrowheads="1"/>
          </p:cNvPicPr>
          <p:nvPr/>
        </p:nvPicPr>
        <p:blipFill>
          <a:blip r:embed="rId3"/>
          <a:srcRect/>
          <a:stretch>
            <a:fillRect/>
          </a:stretch>
        </p:blipFill>
        <p:spPr bwMode="auto">
          <a:xfrm>
            <a:off x="3348038" y="4827588"/>
            <a:ext cx="2663825" cy="17875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0" descr="C:\Users\User\Desktop\ERASMUS WEBOLDAL r\ERASMUS KÉPEK, beszámolók\TÖRÖKORSZÁG\11255834_986233754723264_6650850900021080329_n.jpg"/>
          <p:cNvPicPr>
            <a:picLocks noChangeAspect="1" noChangeArrowheads="1"/>
          </p:cNvPicPr>
          <p:nvPr/>
        </p:nvPicPr>
        <p:blipFill>
          <a:blip r:embed="rId4"/>
          <a:srcRect/>
          <a:stretch>
            <a:fillRect/>
          </a:stretch>
        </p:blipFill>
        <p:spPr bwMode="auto">
          <a:xfrm rot="20933042">
            <a:off x="6338888" y="4541838"/>
            <a:ext cx="2579687" cy="18430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1" descr="C:\Users\User\Desktop\ERASMUS WEBOLDAL r\ERASMUS KÉPEK, beszámolók\TÖRÖKORSZÁG\11206001_985392848140688_5308070742607354857_n.jpg"/>
          <p:cNvPicPr>
            <a:picLocks noChangeAspect="1" noChangeArrowheads="1"/>
          </p:cNvPicPr>
          <p:nvPr/>
        </p:nvPicPr>
        <p:blipFill>
          <a:blip r:embed="rId5"/>
          <a:srcRect/>
          <a:stretch>
            <a:fillRect/>
          </a:stretch>
        </p:blipFill>
        <p:spPr bwMode="auto">
          <a:xfrm rot="356737">
            <a:off x="346075" y="4660900"/>
            <a:ext cx="2736850" cy="18049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Obdĺžnik 1"/>
          <p:cNvSpPr>
            <a:spLocks noChangeArrowheads="1"/>
          </p:cNvSpPr>
          <p:nvPr/>
        </p:nvSpPr>
        <p:spPr bwMode="auto">
          <a:xfrm rot="-228333">
            <a:off x="304572" y="2919413"/>
            <a:ext cx="843915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2000" dirty="0"/>
              <a:t> </a:t>
            </a:r>
            <a:r>
              <a:rPr lang="hu-HU" altLang="hu-HU" sz="2000" b="1" i="1" dirty="0"/>
              <a:t>„ Az egyetem a város ázsiai részének a szélén található, a tömegközlekedés jól ki van építve, így gyorsan odajutunk. Az oktatás eltérő módon történik, mint hazánkban, nagy hangsúlyt fektetnek a csoportmunkára. A tanórák időtartama 3 óra, melyek nagyon interaktívan telnek. </a:t>
            </a:r>
            <a:r>
              <a:rPr lang="hu-HU" altLang="hu-HU" sz="2000" b="1" dirty="0"/>
              <a:t>” Szobi Ádám</a:t>
            </a:r>
          </a:p>
          <a:p>
            <a:pPr eaLnBrk="1" hangingPunct="1">
              <a:spcBef>
                <a:spcPct val="0"/>
              </a:spcBef>
              <a:buFontTx/>
              <a:buNone/>
            </a:pPr>
            <a:endParaRPr lang="hu-HU" altLang="hu-HU" sz="2000" dirty="0"/>
          </a:p>
        </p:txBody>
      </p:sp>
      <p:pic>
        <p:nvPicPr>
          <p:cNvPr id="10" name="Picture 17" descr="Török Köztársaság zászlaj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59" y="205478"/>
            <a:ext cx="10668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Kapcsolódó kép"/>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62650" y="142614"/>
            <a:ext cx="2952750" cy="840105"/>
          </a:xfrm>
          <a:prstGeom prst="rect">
            <a:avLst/>
          </a:prstGeom>
          <a:noFill/>
          <a:ln>
            <a:noFill/>
          </a:ln>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104" y="1272603"/>
            <a:ext cx="8572500"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064" y="2513531"/>
            <a:ext cx="857250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8659" y="1594849"/>
            <a:ext cx="5477584" cy="3081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785" y="4038089"/>
            <a:ext cx="3875223" cy="2577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16601" y="974376"/>
            <a:ext cx="5953509" cy="3956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199"/>
                                        </p:tgtEl>
                                      </p:cBhvr>
                                      <p:by x="150000" y="150000"/>
                                    </p:animScale>
                                  </p:childTnLst>
                                </p:cTn>
                              </p:par>
                              <p:par>
                                <p:cTn id="7" presetID="6" presetClass="emph" presetSubtype="0" fill="hold" nodeType="withEffect">
                                  <p:stCondLst>
                                    <p:cond delay="0"/>
                                  </p:stCondLst>
                                  <p:childTnLst>
                                    <p:animScale>
                                      <p:cBhvr>
                                        <p:cTn id="8" dur="2000" fill="hold"/>
                                        <p:tgtEl>
                                          <p:spTgt spid="8197"/>
                                        </p:tgtEl>
                                      </p:cBhvr>
                                      <p:by x="150000" y="150000"/>
                                    </p:animScale>
                                  </p:childTnLst>
                                </p:cTn>
                              </p:par>
                              <p:par>
                                <p:cTn id="9" presetID="6" presetClass="emph" presetSubtype="0" fill="hold" nodeType="withEffect">
                                  <p:stCondLst>
                                    <p:cond delay="0"/>
                                  </p:stCondLst>
                                  <p:childTnLst>
                                    <p:animScale>
                                      <p:cBhvr>
                                        <p:cTn id="10" dur="2000" fill="hold"/>
                                        <p:tgtEl>
                                          <p:spTgt spid="8198"/>
                                        </p:tgtEl>
                                      </p:cBhvr>
                                      <p:by x="150000" y="150000"/>
                                    </p:animScale>
                                  </p:childTnLst>
                                </p:cTn>
                              </p:par>
                              <p:par>
                                <p:cTn id="11" presetID="6" presetClass="emph" presetSubtype="0" fill="hold" nodeType="withEffect">
                                  <p:stCondLst>
                                    <p:cond delay="0"/>
                                  </p:stCondLst>
                                  <p:childTnLst>
                                    <p:animScale>
                                      <p:cBhvr>
                                        <p:cTn id="12" dur="2000" fill="hold"/>
                                        <p:tgtEl>
                                          <p:spTgt spid="6152"/>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099"/>
                                        </p:tgtEl>
                                        <p:attrNameLst>
                                          <p:attrName>style.visibility</p:attrName>
                                        </p:attrNameLst>
                                      </p:cBhvr>
                                      <p:to>
                                        <p:strVal val="visible"/>
                                      </p:to>
                                    </p:set>
                                    <p:anim calcmode="lin" valueType="num">
                                      <p:cBhvr additive="base">
                                        <p:cTn id="23" dur="500" fill="hold"/>
                                        <p:tgtEl>
                                          <p:spTgt spid="4099"/>
                                        </p:tgtEl>
                                        <p:attrNameLst>
                                          <p:attrName>ppt_x</p:attrName>
                                        </p:attrNameLst>
                                      </p:cBhvr>
                                      <p:tavLst>
                                        <p:tav tm="0">
                                          <p:val>
                                            <p:strVal val="#ppt_x"/>
                                          </p:val>
                                        </p:tav>
                                        <p:tav tm="100000">
                                          <p:val>
                                            <p:strVal val="#ppt_x"/>
                                          </p:val>
                                        </p:tav>
                                      </p:tavLst>
                                    </p:anim>
                                    <p:anim calcmode="lin" valueType="num">
                                      <p:cBhvr additive="base">
                                        <p:cTn id="24"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101"/>
                                        </p:tgtEl>
                                        <p:attrNameLst>
                                          <p:attrName>style.visibility</p:attrName>
                                        </p:attrNameLst>
                                      </p:cBhvr>
                                      <p:to>
                                        <p:strVal val="visible"/>
                                      </p:to>
                                    </p:set>
                                    <p:anim calcmode="lin" valueType="num">
                                      <p:cBhvr additive="base">
                                        <p:cTn id="29" dur="500" fill="hold"/>
                                        <p:tgtEl>
                                          <p:spTgt spid="4101"/>
                                        </p:tgtEl>
                                        <p:attrNameLst>
                                          <p:attrName>ppt_x</p:attrName>
                                        </p:attrNameLst>
                                      </p:cBhvr>
                                      <p:tavLst>
                                        <p:tav tm="0">
                                          <p:val>
                                            <p:strVal val="#ppt_x"/>
                                          </p:val>
                                        </p:tav>
                                        <p:tav tm="100000">
                                          <p:val>
                                            <p:strVal val="#ppt_x"/>
                                          </p:val>
                                        </p:tav>
                                      </p:tavLst>
                                    </p:anim>
                                    <p:anim calcmode="lin" valueType="num">
                                      <p:cBhvr additive="base">
                                        <p:cTn id="30"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102"/>
                                        </p:tgtEl>
                                        <p:attrNameLst>
                                          <p:attrName>style.visibility</p:attrName>
                                        </p:attrNameLst>
                                      </p:cBhvr>
                                      <p:to>
                                        <p:strVal val="visible"/>
                                      </p:to>
                                    </p:set>
                                    <p:anim calcmode="lin" valueType="num">
                                      <p:cBhvr additive="base">
                                        <p:cTn id="35" dur="500" fill="hold"/>
                                        <p:tgtEl>
                                          <p:spTgt spid="4102"/>
                                        </p:tgtEl>
                                        <p:attrNameLst>
                                          <p:attrName>ppt_x</p:attrName>
                                        </p:attrNameLst>
                                      </p:cBhvr>
                                      <p:tavLst>
                                        <p:tav tm="0">
                                          <p:val>
                                            <p:strVal val="#ppt_x"/>
                                          </p:val>
                                        </p:tav>
                                        <p:tav tm="100000">
                                          <p:val>
                                            <p:strVal val="#ppt_x"/>
                                          </p:val>
                                        </p:tav>
                                      </p:tavLst>
                                    </p:anim>
                                    <p:anim calcmode="lin" valueType="num">
                                      <p:cBhvr additive="base">
                                        <p:cTn id="36" dur="500" fill="hold"/>
                                        <p:tgtEl>
                                          <p:spTgt spid="410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100"/>
                                        </p:tgtEl>
                                        <p:attrNameLst>
                                          <p:attrName>style.visibility</p:attrName>
                                        </p:attrNameLst>
                                      </p:cBhvr>
                                      <p:to>
                                        <p:strVal val="visible"/>
                                      </p:to>
                                    </p:set>
                                    <p:anim calcmode="lin" valueType="num">
                                      <p:cBhvr additive="base">
                                        <p:cTn id="39" dur="500" fill="hold"/>
                                        <p:tgtEl>
                                          <p:spTgt spid="4100"/>
                                        </p:tgtEl>
                                        <p:attrNameLst>
                                          <p:attrName>ppt_x</p:attrName>
                                        </p:attrNameLst>
                                      </p:cBhvr>
                                      <p:tavLst>
                                        <p:tav tm="0">
                                          <p:val>
                                            <p:strVal val="#ppt_x"/>
                                          </p:val>
                                        </p:tav>
                                        <p:tav tm="100000">
                                          <p:val>
                                            <p:strVal val="#ppt_x"/>
                                          </p:val>
                                        </p:tav>
                                      </p:tavLst>
                                    </p:anim>
                                    <p:anim calcmode="lin" valueType="num">
                                      <p:cBhvr additive="base">
                                        <p:cTn id="4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a:xfrm>
            <a:off x="414338" y="260350"/>
            <a:ext cx="8229600" cy="1143000"/>
          </a:xfrm>
        </p:spPr>
        <p:txBody>
          <a:bodyPr/>
          <a:lstStyle/>
          <a:p>
            <a:r>
              <a:rPr lang="hu-HU" altLang="hu-HU" dirty="0" smtClean="0">
                <a:solidFill>
                  <a:srgbClr val="C00000"/>
                </a:solidFill>
              </a:rPr>
              <a:t>          Csehország</a:t>
            </a:r>
          </a:p>
        </p:txBody>
      </p:sp>
      <p:pic>
        <p:nvPicPr>
          <p:cNvPr id="13315" name="Picture 2" descr="Cseh Köztársaság zászla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08" y="357765"/>
            <a:ext cx="10668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BlokTextu 4"/>
          <p:cNvSpPr txBox="1"/>
          <p:nvPr/>
        </p:nvSpPr>
        <p:spPr>
          <a:xfrm>
            <a:off x="1787771" y="1135006"/>
            <a:ext cx="7777162" cy="677863"/>
          </a:xfrm>
          <a:prstGeom prst="rect">
            <a:avLst/>
          </a:prstGeom>
          <a:noFill/>
        </p:spPr>
        <p:txBody>
          <a:bodyPr>
            <a:spAutoFit/>
          </a:bodyPr>
          <a:lstStyle/>
          <a:p>
            <a:pPr algn="ctr" eaLnBrk="1" hangingPunct="1">
              <a:defRPr/>
            </a:pPr>
            <a:r>
              <a:rPr lang="hu-HU" sz="2000" b="1" i="1" dirty="0">
                <a:cs typeface="Arial" charset="0"/>
              </a:rPr>
              <a:t>                     “ a sörök hazája ”</a:t>
            </a:r>
          </a:p>
          <a:p>
            <a:pPr marL="285750" indent="-285750" eaLnBrk="1" hangingPunct="1">
              <a:buFont typeface="Arial" panose="020B0604020202020204" pitchFamily="34" charset="0"/>
              <a:buChar char="•"/>
              <a:defRPr/>
            </a:pPr>
            <a:endParaRPr lang="hu-HU" dirty="0">
              <a:cs typeface="Arial" charset="0"/>
            </a:endParaRPr>
          </a:p>
        </p:txBody>
      </p:sp>
      <p:sp>
        <p:nvSpPr>
          <p:cNvPr id="4" name="BlokTextu 3"/>
          <p:cNvSpPr txBox="1"/>
          <p:nvPr/>
        </p:nvSpPr>
        <p:spPr>
          <a:xfrm>
            <a:off x="2699792" y="5446575"/>
            <a:ext cx="7272808" cy="1200329"/>
          </a:xfrm>
          <a:prstGeom prst="rect">
            <a:avLst/>
          </a:prstGeom>
          <a:noFill/>
        </p:spPr>
        <p:txBody>
          <a:bodyPr wrap="square" numCol="2" rtlCol="0">
            <a:spAutoFit/>
          </a:bodyPr>
          <a:lstStyle/>
          <a:p>
            <a:r>
              <a:rPr lang="sk-SK" sz="2400" b="1" dirty="0" smtClean="0"/>
              <a:t>1-Praha</a:t>
            </a:r>
          </a:p>
          <a:p>
            <a:r>
              <a:rPr lang="sk-SK" sz="2400" b="1" dirty="0" smtClean="0"/>
              <a:t>2-Liberec </a:t>
            </a:r>
          </a:p>
          <a:p>
            <a:r>
              <a:rPr lang="sk-SK" sz="2400" b="1" dirty="0" smtClean="0"/>
              <a:t>3-Hradec Králové</a:t>
            </a:r>
          </a:p>
          <a:p>
            <a:r>
              <a:rPr lang="sk-SK" sz="2400" b="1" dirty="0" smtClean="0"/>
              <a:t>4-Olomouc</a:t>
            </a:r>
          </a:p>
          <a:p>
            <a:r>
              <a:rPr lang="sk-SK" sz="2400" b="1" dirty="0" smtClean="0"/>
              <a:t>5-České </a:t>
            </a:r>
            <a:r>
              <a:rPr lang="sk-SK" sz="2400" b="1" dirty="0" err="1" smtClean="0"/>
              <a:t>Budejovice</a:t>
            </a:r>
            <a:endParaRPr lang="sk-SK" sz="2400" b="1" dirty="0" smtClean="0"/>
          </a:p>
          <a:p>
            <a:endParaRPr lang="sk-SK" sz="2400" dirty="0"/>
          </a:p>
        </p:txBody>
      </p:sp>
      <p:pic>
        <p:nvPicPr>
          <p:cNvPr id="7" name="Obrázok 6"/>
          <p:cNvPicPr>
            <a:picLocks noChangeAspect="1"/>
          </p:cNvPicPr>
          <p:nvPr/>
        </p:nvPicPr>
        <p:blipFill>
          <a:blip r:embed="rId3"/>
          <a:stretch>
            <a:fillRect/>
          </a:stretch>
        </p:blipFill>
        <p:spPr>
          <a:xfrm>
            <a:off x="1043608" y="1487048"/>
            <a:ext cx="7102624" cy="39251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Above"/>
            <a:lightRig rig="threePt" dir="t"/>
          </a:scene3d>
          <a:sp3d contourW="6350" prstMaterial="matte">
            <a:bevelT w="101600" h="101600"/>
            <a:contourClr>
              <a:srgbClr val="969696"/>
            </a:contourClr>
          </a:sp3d>
        </p:spPr>
      </p:pic>
      <p:pic>
        <p:nvPicPr>
          <p:cNvPr id="8" name="Picture 7" descr="Kapcsolódó kép"/>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294901"/>
            <a:ext cx="2952750" cy="84010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a:xfrm>
            <a:off x="414337" y="327860"/>
            <a:ext cx="8229600" cy="1143000"/>
          </a:xfrm>
        </p:spPr>
        <p:txBody>
          <a:bodyPr/>
          <a:lstStyle/>
          <a:p>
            <a:r>
              <a:rPr lang="hu-HU" altLang="hu-HU" dirty="0" smtClean="0">
                <a:solidFill>
                  <a:srgbClr val="C00000"/>
                </a:solidFill>
              </a:rPr>
              <a:t>      Csehország</a:t>
            </a:r>
          </a:p>
        </p:txBody>
      </p:sp>
      <p:pic>
        <p:nvPicPr>
          <p:cNvPr id="14339" name="Picture 2" descr="Cseh Köztársaság zászla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69" y="355600"/>
            <a:ext cx="10668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BlokTextu 4"/>
          <p:cNvSpPr txBox="1"/>
          <p:nvPr/>
        </p:nvSpPr>
        <p:spPr>
          <a:xfrm>
            <a:off x="193675" y="1190625"/>
            <a:ext cx="8266113" cy="3416320"/>
          </a:xfrm>
          <a:prstGeom prst="rect">
            <a:avLst/>
          </a:prstGeom>
          <a:noFill/>
        </p:spPr>
        <p:txBody>
          <a:bodyPr>
            <a:spAutoFit/>
          </a:bodyPr>
          <a:lstStyle/>
          <a:p>
            <a:pPr marL="285750" indent="-285750" eaLnBrk="1" hangingPunct="1">
              <a:buFont typeface="Arial" panose="020B0604020202020204" pitchFamily="34" charset="0"/>
              <a:buChar char="•"/>
              <a:defRPr/>
            </a:pPr>
            <a:endParaRPr lang="hu-HU" dirty="0">
              <a:cs typeface="Arial" charset="0"/>
            </a:endParaRPr>
          </a:p>
          <a:p>
            <a:pPr marL="285750" indent="-285750" eaLnBrk="1" hangingPunct="1">
              <a:lnSpc>
                <a:spcPct val="150000"/>
              </a:lnSpc>
              <a:buFont typeface="Arial" panose="020B0604020202020204" pitchFamily="34" charset="0"/>
              <a:buChar char="•"/>
              <a:defRPr/>
            </a:pPr>
            <a:r>
              <a:rPr lang="hu-HU" sz="2000" b="1" dirty="0" smtClean="0">
                <a:cs typeface="Arial" charset="0"/>
              </a:rPr>
              <a:t>10,5 </a:t>
            </a:r>
            <a:r>
              <a:rPr lang="hu-HU" sz="2000" b="1" dirty="0">
                <a:cs typeface="Arial" charset="0"/>
              </a:rPr>
              <a:t>millió lakos</a:t>
            </a:r>
          </a:p>
          <a:p>
            <a:pPr marL="285750" indent="-285750" eaLnBrk="1" hangingPunct="1">
              <a:lnSpc>
                <a:spcPct val="150000"/>
              </a:lnSpc>
              <a:buFont typeface="Arial" panose="020B0604020202020204" pitchFamily="34" charset="0"/>
              <a:buChar char="•"/>
              <a:defRPr/>
            </a:pPr>
            <a:r>
              <a:rPr lang="hu-HU" sz="2000" b="1" dirty="0">
                <a:cs typeface="Arial" charset="0"/>
              </a:rPr>
              <a:t>gőzhajós kirándulás a Moldván, kerékpárutak százai, síelési lehetőségek, történelmi emlékek gazdagsága</a:t>
            </a:r>
          </a:p>
          <a:p>
            <a:pPr marL="285750" indent="-285750" eaLnBrk="1" hangingPunct="1">
              <a:lnSpc>
                <a:spcPct val="150000"/>
              </a:lnSpc>
              <a:buFont typeface="Arial" panose="020B0604020202020204" pitchFamily="34" charset="0"/>
              <a:buChar char="•"/>
              <a:defRPr/>
            </a:pPr>
            <a:r>
              <a:rPr lang="hu-HU" sz="2000" b="1" dirty="0">
                <a:cs typeface="Arial" charset="0"/>
              </a:rPr>
              <a:t>hasonló árszínvonal, mint Szlovákia</a:t>
            </a:r>
          </a:p>
          <a:p>
            <a:pPr marL="285750" indent="-285750" eaLnBrk="1" hangingPunct="1">
              <a:lnSpc>
                <a:spcPct val="150000"/>
              </a:lnSpc>
              <a:buFont typeface="Arial" panose="020B0604020202020204" pitchFamily="34" charset="0"/>
              <a:buChar char="•"/>
              <a:defRPr/>
            </a:pPr>
            <a:r>
              <a:rPr lang="hu-HU" sz="2000" b="1" dirty="0">
                <a:cs typeface="Arial" charset="0"/>
              </a:rPr>
              <a:t>nemzeti étel: knédli sült hússal és savanyú káposztával</a:t>
            </a:r>
          </a:p>
          <a:p>
            <a:pPr marL="285750" indent="-285750" eaLnBrk="1" hangingPunct="1">
              <a:lnSpc>
                <a:spcPct val="150000"/>
              </a:lnSpc>
              <a:buFont typeface="Arial" panose="020B0604020202020204" pitchFamily="34" charset="0"/>
              <a:buChar char="•"/>
              <a:defRPr/>
            </a:pPr>
            <a:r>
              <a:rPr lang="hu-HU" sz="2000" b="1" dirty="0" smtClean="0">
                <a:cs typeface="Arial" charset="0"/>
              </a:rPr>
              <a:t>Prága-Károly </a:t>
            </a:r>
            <a:r>
              <a:rPr lang="hu-HU" sz="2000" b="1" dirty="0">
                <a:cs typeface="Arial" charset="0"/>
              </a:rPr>
              <a:t>híd, Táncoló ház, Vencel tér, Prágai vár</a:t>
            </a:r>
          </a:p>
          <a:p>
            <a:pPr eaLnBrk="1" hangingPunct="1">
              <a:defRPr/>
            </a:pPr>
            <a:r>
              <a:rPr lang="hu-HU" dirty="0">
                <a:cs typeface="Arial" charset="0"/>
              </a:rPr>
              <a:t> </a:t>
            </a:r>
          </a:p>
        </p:txBody>
      </p:sp>
      <p:pic>
        <p:nvPicPr>
          <p:cNvPr id="14341" name="Picture 4" descr="http://3.bp.blogspot.com/-4dcMMUwBxTc/UPyA9dYVQNI/AAAAAAAABpE/SAt6xJjWJBk/s1600/karoly-h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17729">
            <a:off x="279400" y="4887913"/>
            <a:ext cx="2408238"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http://1.bp.blogspot.com/-5E1UlZvnrfk/UPyBVawJ7OI/AAAAAAAABpc/iQYckXvrlvY/s1600/mala-stra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355600"/>
            <a:ext cx="2162175"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8" descr="http://1.bp.blogspot.com/-yl74viLsEg4/UPz4gyCWFhI/AAAAAAAABqg/vymmPT5BRZs/s1600/tancolo-ha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43144">
            <a:off x="6200775" y="4852988"/>
            <a:ext cx="260350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descr="http://1.bp.blogspot.com/-nAc7qwR-Eq4/UP0wcIuDzFI/AAAAAAAABts/xaIg4c8icw0/s1600/kepek_hrad-loket_12640045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5068888"/>
            <a:ext cx="25050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4341"/>
                                        </p:tgtEl>
                                      </p:cBhvr>
                                      <p:by x="150000" y="150000"/>
                                    </p:animScale>
                                  </p:childTnLst>
                                </p:cTn>
                              </p:par>
                              <p:par>
                                <p:cTn id="7" presetID="6" presetClass="emph" presetSubtype="0" fill="hold" nodeType="withEffect">
                                  <p:stCondLst>
                                    <p:cond delay="0"/>
                                  </p:stCondLst>
                                  <p:childTnLst>
                                    <p:animScale>
                                      <p:cBhvr>
                                        <p:cTn id="8" dur="2000" fill="hold"/>
                                        <p:tgtEl>
                                          <p:spTgt spid="14344"/>
                                        </p:tgtEl>
                                      </p:cBhvr>
                                      <p:by x="150000" y="150000"/>
                                    </p:animScale>
                                  </p:childTnLst>
                                </p:cTn>
                              </p:par>
                              <p:par>
                                <p:cTn id="9" presetID="6" presetClass="emph" presetSubtype="0" fill="hold" nodeType="withEffect">
                                  <p:stCondLst>
                                    <p:cond delay="0"/>
                                  </p:stCondLst>
                                  <p:childTnLst>
                                    <p:animScale>
                                      <p:cBhvr>
                                        <p:cTn id="10" dur="2000" fill="hold"/>
                                        <p:tgtEl>
                                          <p:spTgt spid="14343"/>
                                        </p:tgtEl>
                                      </p:cBhvr>
                                      <p:by x="150000" y="150000"/>
                                    </p:animScale>
                                  </p:childTnLst>
                                </p:cTn>
                              </p:par>
                              <p:par>
                                <p:cTn id="11" presetID="6" presetClass="emph" presetSubtype="0" fill="hold" nodeType="withEffect">
                                  <p:stCondLst>
                                    <p:cond delay="0"/>
                                  </p:stCondLst>
                                  <p:childTnLst>
                                    <p:animScale>
                                      <p:cBhvr>
                                        <p:cTn id="12" dur="2000" fill="hold"/>
                                        <p:tgtEl>
                                          <p:spTgt spid="143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a:xfrm>
            <a:off x="654057" y="260349"/>
            <a:ext cx="8229600" cy="1143000"/>
          </a:xfrm>
        </p:spPr>
        <p:txBody>
          <a:bodyPr>
            <a:normAutofit/>
          </a:bodyPr>
          <a:lstStyle/>
          <a:p>
            <a:r>
              <a:rPr lang="hu-HU" altLang="hu-HU" sz="3600" dirty="0" smtClean="0">
                <a:solidFill>
                  <a:srgbClr val="C00000"/>
                </a:solidFill>
              </a:rPr>
              <a:t>    Csehország, partneregyetemek:</a:t>
            </a:r>
          </a:p>
        </p:txBody>
      </p:sp>
      <p:pic>
        <p:nvPicPr>
          <p:cNvPr id="4" name="Picture 2" descr="Cseh Köztársaság zászla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5495"/>
            <a:ext cx="10668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BlokTextu 4"/>
          <p:cNvSpPr txBox="1"/>
          <p:nvPr/>
        </p:nvSpPr>
        <p:spPr>
          <a:xfrm>
            <a:off x="215008" y="1412776"/>
            <a:ext cx="8928992" cy="4524315"/>
          </a:xfrm>
          <a:prstGeom prst="rect">
            <a:avLst/>
          </a:prstGeom>
          <a:noFill/>
        </p:spPr>
        <p:txBody>
          <a:bodyPr wrap="square" numCol="1" rtlCol="0">
            <a:spAutoFit/>
          </a:bodyPr>
          <a:lstStyle/>
          <a:p>
            <a:r>
              <a:rPr lang="sk-SK" sz="2400" b="1" dirty="0" smtClean="0"/>
              <a:t>1-Praha                      - </a:t>
            </a:r>
            <a:r>
              <a:rPr lang="sk-SK" sz="2400" b="1" dirty="0" smtClean="0">
                <a:solidFill>
                  <a:srgbClr val="00B050"/>
                </a:solidFill>
              </a:rPr>
              <a:t>Charles </a:t>
            </a:r>
            <a:r>
              <a:rPr lang="sk-SK" sz="2400" b="1" dirty="0" err="1" smtClean="0">
                <a:solidFill>
                  <a:srgbClr val="00B050"/>
                </a:solidFill>
              </a:rPr>
              <a:t>University</a:t>
            </a:r>
            <a:r>
              <a:rPr lang="sk-SK" sz="2400" b="1" dirty="0" smtClean="0">
                <a:solidFill>
                  <a:srgbClr val="00B050"/>
                </a:solidFill>
              </a:rPr>
              <a:t> </a:t>
            </a:r>
            <a:r>
              <a:rPr lang="sk-SK" sz="2400" b="1" dirty="0" smtClean="0">
                <a:solidFill>
                  <a:srgbClr val="FFC000"/>
                </a:solidFill>
              </a:rPr>
              <a:t>in </a:t>
            </a:r>
            <a:r>
              <a:rPr lang="sk-SK" sz="2400" b="1" dirty="0" err="1" smtClean="0">
                <a:solidFill>
                  <a:srgbClr val="FFC000"/>
                </a:solidFill>
              </a:rPr>
              <a:t>Prague</a:t>
            </a:r>
            <a:r>
              <a:rPr lang="sk-SK" sz="2400" b="1" dirty="0" smtClean="0">
                <a:solidFill>
                  <a:srgbClr val="FFC000"/>
                </a:solidFill>
              </a:rPr>
              <a:t> </a:t>
            </a:r>
            <a:r>
              <a:rPr lang="sk-SK" sz="2400" b="1" dirty="0" smtClean="0">
                <a:solidFill>
                  <a:srgbClr val="00B050"/>
                </a:solidFill>
              </a:rPr>
              <a:t>(</a:t>
            </a:r>
            <a:r>
              <a:rPr lang="sk-SK" sz="2400" b="1" dirty="0" err="1" smtClean="0">
                <a:solidFill>
                  <a:srgbClr val="00B050"/>
                </a:solidFill>
              </a:rPr>
              <a:t>kémia</a:t>
            </a:r>
            <a:r>
              <a:rPr lang="sk-SK" sz="2400" b="1" dirty="0" smtClean="0">
                <a:solidFill>
                  <a:srgbClr val="00B050"/>
                </a:solidFill>
              </a:rPr>
              <a:t>, </a:t>
            </a:r>
            <a:r>
              <a:rPr lang="sk-SK" sz="2400" b="1" dirty="0" err="1" smtClean="0">
                <a:solidFill>
                  <a:srgbClr val="00B050"/>
                </a:solidFill>
              </a:rPr>
              <a:t>zene</a:t>
            </a:r>
            <a:r>
              <a:rPr lang="sk-SK" sz="2400" b="1" dirty="0" smtClean="0">
                <a:solidFill>
                  <a:srgbClr val="00B050"/>
                </a:solidFill>
              </a:rPr>
              <a:t>, bio)</a:t>
            </a:r>
          </a:p>
          <a:p>
            <a:r>
              <a:rPr lang="sk-SK" sz="2400" b="1" dirty="0"/>
              <a:t> </a:t>
            </a:r>
            <a:r>
              <a:rPr lang="sk-SK" sz="2400" b="1" dirty="0" smtClean="0"/>
              <a:t>                                   </a:t>
            </a:r>
          </a:p>
          <a:p>
            <a:r>
              <a:rPr lang="sk-SK" sz="2400" b="1" dirty="0" smtClean="0"/>
              <a:t>2-Liberec                   - </a:t>
            </a:r>
            <a:r>
              <a:rPr lang="sk-SK" sz="2400" b="1" dirty="0" err="1" smtClean="0">
                <a:solidFill>
                  <a:srgbClr val="00B050"/>
                </a:solidFill>
              </a:rPr>
              <a:t>Technical</a:t>
            </a:r>
            <a:r>
              <a:rPr lang="sk-SK" sz="2400" b="1" dirty="0" smtClean="0">
                <a:solidFill>
                  <a:srgbClr val="00B050"/>
                </a:solidFill>
              </a:rPr>
              <a:t> </a:t>
            </a:r>
            <a:r>
              <a:rPr lang="sk-SK" sz="2400" b="1" dirty="0" err="1" smtClean="0">
                <a:solidFill>
                  <a:srgbClr val="00B050"/>
                </a:solidFill>
              </a:rPr>
              <a:t>University</a:t>
            </a:r>
            <a:r>
              <a:rPr lang="sk-SK" sz="2400" b="1" dirty="0" smtClean="0">
                <a:solidFill>
                  <a:srgbClr val="00B050"/>
                </a:solidFill>
              </a:rPr>
              <a:t> of </a:t>
            </a:r>
            <a:r>
              <a:rPr lang="sk-SK" sz="2400" b="1" dirty="0" err="1" smtClean="0">
                <a:solidFill>
                  <a:srgbClr val="00B050"/>
                </a:solidFill>
              </a:rPr>
              <a:t>Liberec</a:t>
            </a:r>
            <a:r>
              <a:rPr lang="sk-SK" sz="2400" b="1" dirty="0" smtClean="0">
                <a:solidFill>
                  <a:srgbClr val="00B050"/>
                </a:solidFill>
              </a:rPr>
              <a:t> (</a:t>
            </a:r>
            <a:r>
              <a:rPr lang="sk-SK" sz="2400" b="1" dirty="0" err="1" smtClean="0">
                <a:solidFill>
                  <a:srgbClr val="00B050"/>
                </a:solidFill>
              </a:rPr>
              <a:t>tanárképzés</a:t>
            </a:r>
            <a:r>
              <a:rPr lang="sk-SK" sz="2400" b="1" dirty="0" smtClean="0">
                <a:solidFill>
                  <a:srgbClr val="00B050"/>
                </a:solidFill>
              </a:rPr>
              <a:t>)</a:t>
            </a:r>
          </a:p>
          <a:p>
            <a:endParaRPr lang="sk-SK" sz="2400" b="1" dirty="0" smtClean="0"/>
          </a:p>
          <a:p>
            <a:r>
              <a:rPr lang="sk-SK" sz="2400" b="1" dirty="0" smtClean="0"/>
              <a:t>3-Hradec Králové     - </a:t>
            </a:r>
            <a:r>
              <a:rPr lang="sk-SK" sz="2400" b="1" dirty="0" err="1" smtClean="0">
                <a:solidFill>
                  <a:srgbClr val="00B050"/>
                </a:solidFill>
              </a:rPr>
              <a:t>University</a:t>
            </a:r>
            <a:r>
              <a:rPr lang="sk-SK" sz="2400" b="1" dirty="0" smtClean="0">
                <a:solidFill>
                  <a:srgbClr val="00B050"/>
                </a:solidFill>
              </a:rPr>
              <a:t> of </a:t>
            </a:r>
            <a:r>
              <a:rPr lang="sk-SK" sz="2400" b="1" dirty="0" smtClean="0">
                <a:solidFill>
                  <a:srgbClr val="FF0000"/>
                </a:solidFill>
              </a:rPr>
              <a:t>Hradec Králové </a:t>
            </a:r>
            <a:r>
              <a:rPr lang="sk-SK" sz="2400" b="1" dirty="0" smtClean="0">
                <a:solidFill>
                  <a:srgbClr val="00B050"/>
                </a:solidFill>
              </a:rPr>
              <a:t>(</a:t>
            </a:r>
            <a:r>
              <a:rPr lang="sk-SK" sz="2400" b="1" dirty="0" err="1" smtClean="0">
                <a:solidFill>
                  <a:srgbClr val="00B050"/>
                </a:solidFill>
              </a:rPr>
              <a:t>kémia</a:t>
            </a:r>
            <a:r>
              <a:rPr lang="sk-SK" sz="2400" b="1" dirty="0" smtClean="0">
                <a:solidFill>
                  <a:srgbClr val="00B050"/>
                </a:solidFill>
              </a:rPr>
              <a:t>, bio,              </a:t>
            </a:r>
          </a:p>
          <a:p>
            <a:r>
              <a:rPr lang="sk-SK" sz="2400" b="1" dirty="0">
                <a:solidFill>
                  <a:srgbClr val="00B050"/>
                </a:solidFill>
              </a:rPr>
              <a:t> </a:t>
            </a:r>
            <a:r>
              <a:rPr lang="sk-SK" sz="2400" b="1" dirty="0" smtClean="0">
                <a:solidFill>
                  <a:srgbClr val="00B050"/>
                </a:solidFill>
              </a:rPr>
              <a:t>                                      </a:t>
            </a:r>
            <a:r>
              <a:rPr lang="sk-SK" sz="2400" b="1" dirty="0" err="1" smtClean="0">
                <a:solidFill>
                  <a:srgbClr val="00B050"/>
                </a:solidFill>
              </a:rPr>
              <a:t>tanárképzés</a:t>
            </a:r>
            <a:r>
              <a:rPr lang="sk-SK" sz="2400" b="1" dirty="0" smtClean="0">
                <a:solidFill>
                  <a:srgbClr val="00B050"/>
                </a:solidFill>
              </a:rPr>
              <a:t>)</a:t>
            </a:r>
          </a:p>
          <a:p>
            <a:endParaRPr lang="sk-SK" sz="2400" b="1" dirty="0" smtClean="0"/>
          </a:p>
          <a:p>
            <a:r>
              <a:rPr lang="sk-SK" sz="2400" b="1" dirty="0" smtClean="0"/>
              <a:t>4-Olomouc                - </a:t>
            </a:r>
            <a:r>
              <a:rPr lang="sk-SK" sz="2400" b="1" dirty="0" smtClean="0">
                <a:solidFill>
                  <a:srgbClr val="00B050"/>
                </a:solidFill>
              </a:rPr>
              <a:t>Palacký </a:t>
            </a:r>
            <a:r>
              <a:rPr lang="sk-SK" sz="2400" b="1" dirty="0" err="1" smtClean="0">
                <a:solidFill>
                  <a:srgbClr val="00B050"/>
                </a:solidFill>
              </a:rPr>
              <a:t>University</a:t>
            </a:r>
            <a:r>
              <a:rPr lang="sk-SK" sz="2400" b="1" dirty="0" smtClean="0">
                <a:solidFill>
                  <a:srgbClr val="00B050"/>
                </a:solidFill>
              </a:rPr>
              <a:t> (</a:t>
            </a:r>
            <a:r>
              <a:rPr lang="sk-SK" sz="2400" b="1" dirty="0" err="1" smtClean="0">
                <a:solidFill>
                  <a:srgbClr val="00B050"/>
                </a:solidFill>
              </a:rPr>
              <a:t>tanárképzés</a:t>
            </a:r>
            <a:r>
              <a:rPr lang="sk-SK" sz="2400" b="1" dirty="0" smtClean="0">
                <a:solidFill>
                  <a:srgbClr val="00B050"/>
                </a:solidFill>
              </a:rPr>
              <a:t>)</a:t>
            </a:r>
          </a:p>
          <a:p>
            <a:r>
              <a:rPr lang="sk-SK" sz="2400" b="1" dirty="0"/>
              <a:t> </a:t>
            </a:r>
            <a:r>
              <a:rPr lang="sk-SK" sz="2400" b="1" dirty="0" smtClean="0"/>
              <a:t>                                   - </a:t>
            </a:r>
            <a:r>
              <a:rPr lang="sk-SK" sz="2400" b="1" dirty="0" smtClean="0">
                <a:solidFill>
                  <a:srgbClr val="FF0000"/>
                </a:solidFill>
              </a:rPr>
              <a:t>Moravian </a:t>
            </a:r>
            <a:r>
              <a:rPr lang="sk-SK" sz="2400" b="1" dirty="0" err="1" smtClean="0">
                <a:solidFill>
                  <a:srgbClr val="FF0000"/>
                </a:solidFill>
              </a:rPr>
              <a:t>University</a:t>
            </a:r>
            <a:r>
              <a:rPr lang="sk-SK" sz="2400" b="1" dirty="0" smtClean="0">
                <a:solidFill>
                  <a:srgbClr val="FF0000"/>
                </a:solidFill>
              </a:rPr>
              <a:t> </a:t>
            </a:r>
            <a:r>
              <a:rPr lang="sk-SK" sz="2400" b="1" dirty="0" err="1" smtClean="0">
                <a:solidFill>
                  <a:srgbClr val="FF0000"/>
                </a:solidFill>
              </a:rPr>
              <a:t>College</a:t>
            </a:r>
            <a:r>
              <a:rPr lang="sk-SK" sz="2400" b="1" dirty="0" smtClean="0">
                <a:solidFill>
                  <a:srgbClr val="FF0000"/>
                </a:solidFill>
              </a:rPr>
              <a:t> Olomouc</a:t>
            </a:r>
          </a:p>
          <a:p>
            <a:endParaRPr lang="sk-SK" sz="2400" b="1" dirty="0" smtClean="0"/>
          </a:p>
          <a:p>
            <a:r>
              <a:rPr lang="sk-SK" sz="2400" b="1" dirty="0" smtClean="0"/>
              <a:t>5-České </a:t>
            </a:r>
            <a:r>
              <a:rPr lang="sk-SK" sz="2400" b="1" dirty="0" err="1" smtClean="0"/>
              <a:t>Budejovice</a:t>
            </a:r>
            <a:r>
              <a:rPr lang="sk-SK" sz="2400" b="1" dirty="0" smtClean="0"/>
              <a:t> - </a:t>
            </a:r>
            <a:r>
              <a:rPr lang="sk-SK" sz="2400" b="1" dirty="0" err="1" smtClean="0">
                <a:solidFill>
                  <a:srgbClr val="FF0000"/>
                </a:solidFill>
              </a:rPr>
              <a:t>Institute</a:t>
            </a:r>
            <a:r>
              <a:rPr lang="sk-SK" sz="2400" b="1" dirty="0" smtClean="0">
                <a:solidFill>
                  <a:srgbClr val="FF0000"/>
                </a:solidFill>
              </a:rPr>
              <a:t> of </a:t>
            </a:r>
            <a:r>
              <a:rPr lang="sk-SK" sz="2400" b="1" dirty="0" err="1" smtClean="0">
                <a:solidFill>
                  <a:srgbClr val="FF0000"/>
                </a:solidFill>
              </a:rPr>
              <a:t>Technology</a:t>
            </a:r>
            <a:r>
              <a:rPr lang="sk-SK" sz="2400" b="1" dirty="0" smtClean="0">
                <a:solidFill>
                  <a:srgbClr val="FF0000"/>
                </a:solidFill>
              </a:rPr>
              <a:t> and Business</a:t>
            </a:r>
          </a:p>
          <a:p>
            <a:endParaRPr lang="sk-SK" sz="2400" b="1" dirty="0" smtClean="0"/>
          </a:p>
        </p:txBody>
      </p:sp>
      <p:pic>
        <p:nvPicPr>
          <p:cNvPr id="6" name="Picture 5" descr="Kapcsolódó kép"/>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5579089"/>
            <a:ext cx="2952750" cy="840105"/>
          </a:xfrm>
          <a:prstGeom prst="rect">
            <a:avLst/>
          </a:prstGeom>
          <a:noFill/>
          <a:ln>
            <a:noFill/>
          </a:ln>
        </p:spPr>
      </p:pic>
    </p:spTree>
    <p:extLst>
      <p:ext uri="{BB962C8B-B14F-4D97-AF65-F5344CB8AC3E}">
        <p14:creationId xmlns:p14="http://schemas.microsoft.com/office/powerpoint/2010/main" val="47279382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a:xfrm>
            <a:off x="539552" y="376238"/>
            <a:ext cx="8229600" cy="1143000"/>
          </a:xfrm>
        </p:spPr>
        <p:txBody>
          <a:bodyPr>
            <a:normAutofit/>
          </a:bodyPr>
          <a:lstStyle/>
          <a:p>
            <a:r>
              <a:rPr lang="hu-HU" altLang="hu-HU" dirty="0" smtClean="0">
                <a:solidFill>
                  <a:srgbClr val="C00000"/>
                </a:solidFill>
              </a:rPr>
              <a:t>    Prága</a:t>
            </a:r>
          </a:p>
        </p:txBody>
      </p:sp>
      <p:pic>
        <p:nvPicPr>
          <p:cNvPr id="72706" name="Picture 2"/>
          <p:cNvPicPr>
            <a:picLocks noChangeAspect="1" noChangeArrowheads="1"/>
          </p:cNvPicPr>
          <p:nvPr/>
        </p:nvPicPr>
        <p:blipFill>
          <a:blip r:embed="rId3"/>
          <a:srcRect/>
          <a:stretch>
            <a:fillRect/>
          </a:stretch>
        </p:blipFill>
        <p:spPr bwMode="auto">
          <a:xfrm rot="21189101">
            <a:off x="5992165" y="141537"/>
            <a:ext cx="2473325" cy="16605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Obrázok 4" descr="C:\Users\User\AppData\Local\Temp\Rar$DIa0.265\IMG_40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8515" y="4140267"/>
            <a:ext cx="3563888" cy="25942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BlokTextu 2"/>
          <p:cNvSpPr txBox="1">
            <a:spLocks noChangeArrowheads="1"/>
          </p:cNvSpPr>
          <p:nvPr/>
        </p:nvSpPr>
        <p:spPr bwMode="auto">
          <a:xfrm rot="21434562">
            <a:off x="90488" y="1489075"/>
            <a:ext cx="67786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50000"/>
              </a:lnSpc>
              <a:spcBef>
                <a:spcPct val="0"/>
              </a:spcBef>
              <a:buFontTx/>
              <a:buNone/>
              <a:defRPr/>
            </a:pPr>
            <a:r>
              <a:rPr lang="hu-HU" altLang="hu-HU" sz="2000" dirty="0" smtClean="0">
                <a:cs typeface="Arial" charset="0"/>
              </a:rPr>
              <a:t> </a:t>
            </a:r>
            <a:r>
              <a:rPr lang="hu-HU" altLang="hu-HU" sz="2000" i="1" dirty="0" smtClean="0">
                <a:cs typeface="Arial" charset="0"/>
              </a:rPr>
              <a:t>„</a:t>
            </a:r>
            <a:r>
              <a:rPr lang="hu-HU" altLang="hu-HU" sz="2000" b="1" i="1" dirty="0" smtClean="0">
                <a:cs typeface="Arial" charset="0"/>
              </a:rPr>
              <a:t>Prága mellett dönts, ha:</a:t>
            </a:r>
          </a:p>
          <a:p>
            <a:pPr marL="342900" indent="-342900" eaLnBrk="1" hangingPunct="1">
              <a:lnSpc>
                <a:spcPct val="150000"/>
              </a:lnSpc>
              <a:spcBef>
                <a:spcPct val="0"/>
              </a:spcBef>
              <a:buFontTx/>
              <a:buChar char="-"/>
              <a:defRPr/>
            </a:pPr>
            <a:r>
              <a:rPr lang="hu-HU" altLang="hu-HU" sz="2000" b="1" i="1" dirty="0" smtClean="0">
                <a:cs typeface="Arial" charset="0"/>
              </a:rPr>
              <a:t>épp nyelvet akarsz tanulni, </a:t>
            </a:r>
          </a:p>
          <a:p>
            <a:pPr marL="342900" indent="-342900" eaLnBrk="1" hangingPunct="1">
              <a:lnSpc>
                <a:spcPct val="150000"/>
              </a:lnSpc>
              <a:spcBef>
                <a:spcPct val="0"/>
              </a:spcBef>
              <a:buFontTx/>
              <a:buChar char="-"/>
              <a:defRPr/>
            </a:pPr>
            <a:r>
              <a:rPr lang="hu-HU" altLang="hu-HU" sz="2000" b="1" i="1" dirty="0" smtClean="0">
                <a:cs typeface="Arial" charset="0"/>
              </a:rPr>
              <a:t>barátokat szerezni Mexikótól keresztül egészen Törökországig, </a:t>
            </a:r>
          </a:p>
          <a:p>
            <a:pPr marL="342900" indent="-342900" eaLnBrk="1" hangingPunct="1">
              <a:lnSpc>
                <a:spcPct val="150000"/>
              </a:lnSpc>
              <a:spcBef>
                <a:spcPct val="0"/>
              </a:spcBef>
              <a:buFontTx/>
              <a:buChar char="-"/>
              <a:defRPr/>
            </a:pPr>
            <a:r>
              <a:rPr lang="hu-HU" altLang="hu-HU" sz="2000" b="1" i="1" dirty="0" smtClean="0">
                <a:cs typeface="Arial" charset="0"/>
              </a:rPr>
              <a:t>ha szórakozni akarsz a prágai magyarokkal, </a:t>
            </a:r>
          </a:p>
          <a:p>
            <a:pPr marL="342900" indent="-342900" eaLnBrk="1" hangingPunct="1">
              <a:lnSpc>
                <a:spcPct val="150000"/>
              </a:lnSpc>
              <a:spcBef>
                <a:spcPct val="0"/>
              </a:spcBef>
              <a:buFontTx/>
              <a:buChar char="-"/>
              <a:defRPr/>
            </a:pPr>
            <a:r>
              <a:rPr lang="hu-HU" altLang="hu-HU" sz="2000" b="1" i="1" dirty="0" smtClean="0">
                <a:cs typeface="Arial" charset="0"/>
              </a:rPr>
              <a:t>felfedezni Prága összes folyékony remekművét, </a:t>
            </a:r>
          </a:p>
          <a:p>
            <a:pPr marL="342900" indent="-342900" eaLnBrk="1" hangingPunct="1">
              <a:lnSpc>
                <a:spcPct val="150000"/>
              </a:lnSpc>
              <a:spcBef>
                <a:spcPct val="0"/>
              </a:spcBef>
              <a:buFontTx/>
              <a:buChar char="-"/>
              <a:defRPr/>
            </a:pPr>
            <a:r>
              <a:rPr lang="hu-HU" altLang="hu-HU" sz="2000" b="1" i="1" dirty="0" smtClean="0">
                <a:cs typeface="Arial" charset="0"/>
              </a:rPr>
              <a:t>vagy ha túrázni vágysz Prága gyönyörű, </a:t>
            </a:r>
          </a:p>
          <a:p>
            <a:pPr eaLnBrk="1" hangingPunct="1">
              <a:lnSpc>
                <a:spcPct val="150000"/>
              </a:lnSpc>
              <a:spcBef>
                <a:spcPct val="0"/>
              </a:spcBef>
              <a:buFont typeface="Arial" charset="0"/>
              <a:buNone/>
              <a:defRPr/>
            </a:pPr>
            <a:r>
              <a:rPr lang="hu-HU" altLang="hu-HU" sz="2000" b="1" i="1" dirty="0" smtClean="0">
                <a:cs typeface="Arial" charset="0"/>
              </a:rPr>
              <a:t>      és legcsendesebb patak partjain. </a:t>
            </a:r>
          </a:p>
          <a:p>
            <a:pPr eaLnBrk="1" hangingPunct="1">
              <a:lnSpc>
                <a:spcPct val="150000"/>
              </a:lnSpc>
              <a:spcBef>
                <a:spcPct val="0"/>
              </a:spcBef>
              <a:buFontTx/>
              <a:buNone/>
              <a:defRPr/>
            </a:pPr>
            <a:r>
              <a:rPr lang="hu-HU" altLang="hu-HU" sz="2000" b="1" i="1" dirty="0" smtClean="0">
                <a:cs typeface="Arial" charset="0"/>
              </a:rPr>
              <a:t>Én mindenképp javasolom Neked, hogy vágj bele! ”</a:t>
            </a:r>
            <a:r>
              <a:rPr lang="hu-HU" altLang="hu-HU" sz="2000" b="1" dirty="0" smtClean="0">
                <a:cs typeface="Arial" charset="0"/>
              </a:rPr>
              <a:t> </a:t>
            </a:r>
          </a:p>
          <a:p>
            <a:pPr eaLnBrk="1" hangingPunct="1">
              <a:lnSpc>
                <a:spcPct val="150000"/>
              </a:lnSpc>
              <a:spcBef>
                <a:spcPct val="0"/>
              </a:spcBef>
              <a:buFontTx/>
              <a:buNone/>
              <a:defRPr/>
            </a:pPr>
            <a:r>
              <a:rPr lang="hu-HU" altLang="hu-HU" sz="2000" b="1" dirty="0" err="1" smtClean="0">
                <a:cs typeface="Arial" charset="0"/>
              </a:rPr>
              <a:t>Petro</a:t>
            </a:r>
            <a:r>
              <a:rPr lang="hu-HU" altLang="hu-HU" sz="2000" b="1" dirty="0" smtClean="0">
                <a:cs typeface="Arial" charset="0"/>
              </a:rPr>
              <a:t> Barbara</a:t>
            </a:r>
          </a:p>
        </p:txBody>
      </p:sp>
      <p:pic>
        <p:nvPicPr>
          <p:cNvPr id="7" name="Picture 6" descr="Kapcsolódó kép"/>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808" y="5937866"/>
            <a:ext cx="2952750" cy="840105"/>
          </a:xfrm>
          <a:prstGeom prst="rect">
            <a:avLst/>
          </a:prstGeom>
          <a:noFill/>
          <a:ln>
            <a:noFill/>
          </a:ln>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1952" y="1860834"/>
            <a:ext cx="333375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http://4.bp.blogspot.com/-YiNtrFhc43Y/VRlDIFckZkI/AAAAAAAAJAM/09-pUj1S91Y/s1600/karoly%2Bhid%2B-%2Bm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692696"/>
            <a:ext cx="8274062" cy="54815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Front"/>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1027" descr="Képtalálat a következ&amp;odblac;re: „erasmus cultural Prague Czech Republic”"/>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706" y="1185142"/>
            <a:ext cx="7590034" cy="4496673"/>
          </a:xfrm>
          <a:prstGeom prst="rect">
            <a:avLst/>
          </a:prstGeom>
          <a:noFill/>
          <a:ln>
            <a:noFill/>
          </a:ln>
        </p:spPr>
      </p:pic>
      <p:pic>
        <p:nvPicPr>
          <p:cNvPr id="11" name="Picture 1028" descr="Kapcsolódó kép"/>
          <p:cNvPicPr/>
          <p:nvPr/>
        </p:nvPicPr>
        <p:blipFill>
          <a:blip r:embed="rId9">
            <a:extLst>
              <a:ext uri="{28A0092B-C50C-407E-A947-70E740481C1C}">
                <a14:useLocalDpi xmlns:a14="http://schemas.microsoft.com/office/drawing/2010/main" val="0"/>
              </a:ext>
            </a:extLst>
          </a:blip>
          <a:srcRect/>
          <a:stretch>
            <a:fillRect/>
          </a:stretch>
        </p:blipFill>
        <p:spPr bwMode="auto">
          <a:xfrm>
            <a:off x="2543041" y="1235220"/>
            <a:ext cx="3554283" cy="4711774"/>
          </a:xfrm>
          <a:prstGeom prst="rect">
            <a:avLst/>
          </a:prstGeom>
          <a:noFill/>
          <a:ln>
            <a:noFill/>
          </a:ln>
        </p:spPr>
      </p:pic>
      <p:pic>
        <p:nvPicPr>
          <p:cNvPr id="12" name="Picture 1029" descr="Kapcsolódó kép"/>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91216" y="782508"/>
            <a:ext cx="5915019" cy="5301939"/>
          </a:xfrm>
          <a:prstGeom prst="rect">
            <a:avLst/>
          </a:prstGeom>
          <a:noFill/>
          <a:ln>
            <a:noFill/>
          </a:ln>
        </p:spPr>
      </p:pic>
      <p:pic>
        <p:nvPicPr>
          <p:cNvPr id="13" name="Picture 1026" descr="Képtalálat a következ&amp;odblac;re: „czech republic people and culture”"/>
          <p:cNvPicPr/>
          <p:nvPr/>
        </p:nvPicPr>
        <p:blipFill>
          <a:blip r:embed="rId11">
            <a:extLst>
              <a:ext uri="{28A0092B-C50C-407E-A947-70E740481C1C}">
                <a14:useLocalDpi xmlns:a14="http://schemas.microsoft.com/office/drawing/2010/main" val="0"/>
              </a:ext>
            </a:extLst>
          </a:blip>
          <a:srcRect/>
          <a:stretch>
            <a:fillRect/>
          </a:stretch>
        </p:blipFill>
        <p:spPr bwMode="auto">
          <a:xfrm>
            <a:off x="636483" y="599487"/>
            <a:ext cx="7776299" cy="5607543"/>
          </a:xfrm>
          <a:prstGeom prst="rect">
            <a:avLst/>
          </a:prstGeom>
          <a:noFill/>
          <a:ln>
            <a:noFill/>
          </a:ln>
        </p:spPr>
      </p:pic>
      <p:pic>
        <p:nvPicPr>
          <p:cNvPr id="14" name="Picture 1033" descr="Képtalálat a következ&amp;odblac;re: „czech republic people and culture”"/>
          <p:cNvPicPr/>
          <p:nvPr/>
        </p:nvPicPr>
        <p:blipFill>
          <a:blip r:embed="rId12">
            <a:extLst>
              <a:ext uri="{28A0092B-C50C-407E-A947-70E740481C1C}">
                <a14:useLocalDpi xmlns:a14="http://schemas.microsoft.com/office/drawing/2010/main" val="0"/>
              </a:ext>
            </a:extLst>
          </a:blip>
          <a:srcRect/>
          <a:stretch>
            <a:fillRect/>
          </a:stretch>
        </p:blipFill>
        <p:spPr bwMode="auto">
          <a:xfrm>
            <a:off x="1012765" y="947738"/>
            <a:ext cx="6959916" cy="4806472"/>
          </a:xfrm>
          <a:prstGeom prst="rect">
            <a:avLst/>
          </a:prstGeom>
          <a:noFill/>
          <a:ln>
            <a:noFill/>
          </a:ln>
        </p:spPr>
      </p:pic>
      <p:pic>
        <p:nvPicPr>
          <p:cNvPr id="15" name="Picture 1034" descr="Képtalálat a következ&amp;odblac;re: „czech republic people and culture”"/>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889" y="863828"/>
            <a:ext cx="7776299" cy="512269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2707"/>
                                        </p:tgtEl>
                                      </p:cBhvr>
                                      <p:by x="150000" y="150000"/>
                                    </p:animScale>
                                  </p:childTnLst>
                                </p:cTn>
                              </p:par>
                              <p:par>
                                <p:cTn id="7" presetID="6" presetClass="emph" presetSubtype="0" fill="hold" nodeType="withEffect">
                                  <p:stCondLst>
                                    <p:cond delay="0"/>
                                  </p:stCondLst>
                                  <p:childTnLst>
                                    <p:animScale>
                                      <p:cBhvr>
                                        <p:cTn id="8" dur="2000" fill="hold"/>
                                        <p:tgtEl>
                                          <p:spTgt spid="72706"/>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drienn Kinczer\Pictures\250px-Italy_provincial_location_map_2015.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239" y="238022"/>
            <a:ext cx="1728737" cy="217129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half" idx="1"/>
          </p:nvPr>
        </p:nvSpPr>
        <p:spPr>
          <a:xfrm>
            <a:off x="179512" y="1628801"/>
            <a:ext cx="8435280" cy="1224136"/>
          </a:xfrm>
        </p:spPr>
        <p:txBody>
          <a:bodyPr>
            <a:normAutofit/>
          </a:bodyPr>
          <a:lstStyle/>
          <a:p>
            <a:pPr>
              <a:buFont typeface="Wingdings" panose="05000000000000000000" pitchFamily="2" charset="2"/>
              <a:buChar char="§"/>
            </a:pPr>
            <a:r>
              <a:rPr lang="sk-SK" sz="2400" dirty="0" smtClean="0"/>
              <a:t>Magasan fejlett országok közé tartozik</a:t>
            </a:r>
          </a:p>
          <a:p>
            <a:pPr>
              <a:buFont typeface="Wingdings" panose="05000000000000000000" pitchFamily="2" charset="2"/>
              <a:buChar char="§"/>
            </a:pPr>
            <a:r>
              <a:rPr lang="sk-SK" sz="2400" dirty="0" smtClean="0"/>
              <a:t>Gazdag történelem, kultúra       rengeteg látnivaló</a:t>
            </a:r>
            <a:endParaRPr lang="hu-HU" sz="2400" dirty="0"/>
          </a:p>
        </p:txBody>
      </p:sp>
      <p:sp>
        <p:nvSpPr>
          <p:cNvPr id="4" name="Title 3"/>
          <p:cNvSpPr>
            <a:spLocks noGrp="1"/>
          </p:cNvSpPr>
          <p:nvPr>
            <p:ph type="title"/>
          </p:nvPr>
        </p:nvSpPr>
        <p:spPr>
          <a:xfrm>
            <a:off x="2123728" y="194519"/>
            <a:ext cx="8229600" cy="1143000"/>
          </a:xfrm>
        </p:spPr>
        <p:txBody>
          <a:bodyPr>
            <a:normAutofit/>
          </a:bodyPr>
          <a:lstStyle/>
          <a:p>
            <a:r>
              <a:rPr lang="sk-SK" sz="4000" dirty="0" err="1">
                <a:solidFill>
                  <a:schemeClr val="tx1">
                    <a:lumMod val="75000"/>
                  </a:schemeClr>
                </a:solidFill>
              </a:rPr>
              <a:t>O</a:t>
            </a:r>
            <a:r>
              <a:rPr lang="sk-SK" sz="4000" dirty="0" err="1" smtClean="0">
                <a:solidFill>
                  <a:schemeClr val="tx1">
                    <a:lumMod val="75000"/>
                  </a:schemeClr>
                </a:solidFill>
              </a:rPr>
              <a:t>laszország</a:t>
            </a:r>
            <a:endParaRPr lang="hu-HU" sz="4000" dirty="0">
              <a:solidFill>
                <a:schemeClr val="tx1">
                  <a:lumMod val="75000"/>
                </a:schemeClr>
              </a:solidFill>
            </a:endParaRPr>
          </a:p>
        </p:txBody>
      </p:sp>
      <p:pic>
        <p:nvPicPr>
          <p:cNvPr id="1026" name="Picture 2" descr="C:\Users\Adrienn Kinczer\Pictures\italy-flag_1024x1024.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60648"/>
            <a:ext cx="1614518" cy="107687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819334" y="2234564"/>
            <a:ext cx="50405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79512" y="2852936"/>
            <a:ext cx="2808312" cy="707886"/>
          </a:xfrm>
          <a:prstGeom prst="rect">
            <a:avLst/>
          </a:prstGeom>
          <a:noFill/>
        </p:spPr>
        <p:txBody>
          <a:bodyPr wrap="square" rtlCol="0">
            <a:spAutoFit/>
          </a:bodyPr>
          <a:lstStyle/>
          <a:p>
            <a:r>
              <a:rPr lang="sk-SK" sz="4000" dirty="0" smtClean="0">
                <a:latin typeface="+mj-lt"/>
              </a:rPr>
              <a:t>Padova</a:t>
            </a:r>
            <a:endParaRPr lang="hu-HU" sz="4000" dirty="0">
              <a:latin typeface="+mj-lt"/>
            </a:endParaRPr>
          </a:p>
        </p:txBody>
      </p:sp>
      <p:sp>
        <p:nvSpPr>
          <p:cNvPr id="10" name="TextBox 9"/>
          <p:cNvSpPr txBox="1"/>
          <p:nvPr/>
        </p:nvSpPr>
        <p:spPr>
          <a:xfrm>
            <a:off x="56017" y="3519356"/>
            <a:ext cx="8964488" cy="1938992"/>
          </a:xfrm>
          <a:prstGeom prst="rect">
            <a:avLst/>
          </a:prstGeom>
          <a:noFill/>
        </p:spPr>
        <p:txBody>
          <a:bodyPr wrap="square" rtlCol="0">
            <a:spAutoFit/>
          </a:bodyPr>
          <a:lstStyle/>
          <a:p>
            <a:pPr marL="342900" indent="-342900">
              <a:buFont typeface="Wingdings" panose="05000000000000000000" pitchFamily="2" charset="2"/>
              <a:buChar char="§"/>
            </a:pPr>
            <a:r>
              <a:rPr lang="sk-SK" sz="2400" dirty="0" smtClean="0">
                <a:latin typeface="Lucida Sans Unicode" panose="020B0602030504020204" pitchFamily="34" charset="0"/>
                <a:cs typeface="Lucida Sans Unicode" panose="020B0602030504020204" pitchFamily="34" charset="0"/>
              </a:rPr>
              <a:t>Olaszország legrégebbi városai közé tartozik</a:t>
            </a:r>
          </a:p>
          <a:p>
            <a:pPr marL="342900" indent="-342900">
              <a:buFont typeface="Wingdings" panose="05000000000000000000" pitchFamily="2" charset="2"/>
              <a:buChar char="§"/>
            </a:pPr>
            <a:r>
              <a:rPr lang="sk-SK" sz="2400" dirty="0" smtClean="0">
                <a:latin typeface="Lucida Sans Unicode" panose="020B0602030504020204" pitchFamily="34" charset="0"/>
                <a:cs typeface="Lucida Sans Unicode" panose="020B0602030504020204" pitchFamily="34" charset="0"/>
              </a:rPr>
              <a:t>30 kilóméterre fekszik Velence városától</a:t>
            </a:r>
          </a:p>
          <a:p>
            <a:pPr marL="342900" indent="-342900">
              <a:buFont typeface="Wingdings" panose="05000000000000000000" pitchFamily="2" charset="2"/>
              <a:buChar char="§"/>
            </a:pPr>
            <a:r>
              <a:rPr lang="sk-SK" sz="2400" dirty="0" smtClean="0">
                <a:latin typeface="+mn-lt"/>
              </a:rPr>
              <a:t>A Padovai Egyetemet a 1</a:t>
            </a:r>
            <a:r>
              <a:rPr lang="hu-HU" sz="2400" dirty="0" smtClean="0">
                <a:latin typeface="+mn-lt"/>
              </a:rPr>
              <a:t>3. században alapították          Európa első egyetemei közé tartozik, Galileo Galilei is tanított itt</a:t>
            </a:r>
            <a:endParaRPr lang="sk-SK" sz="2400" dirty="0" smtClean="0">
              <a:latin typeface="+mn-lt"/>
            </a:endParaRPr>
          </a:p>
        </p:txBody>
      </p:sp>
      <p:cxnSp>
        <p:nvCxnSpPr>
          <p:cNvPr id="12" name="Straight Arrow Connector 11"/>
          <p:cNvCxnSpPr/>
          <p:nvPr/>
        </p:nvCxnSpPr>
        <p:spPr>
          <a:xfrm>
            <a:off x="7812360" y="4509120"/>
            <a:ext cx="50405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27" name="Picture 3" descr="C:\Users\Adrienn Kinczer\Pictures\800px-Padua_-_Prato_della_Val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2636912"/>
            <a:ext cx="5255837" cy="350827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rienn Kinczer\Pictures\Sant'Antonio_(Padua)_-_Facad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6257" y="2466745"/>
            <a:ext cx="3142317" cy="2812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71071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obsah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6574" y="1313281"/>
            <a:ext cx="4038600" cy="2693714"/>
          </a:xfrm>
        </p:spPr>
      </p:pic>
      <p:pic>
        <p:nvPicPr>
          <p:cNvPr id="6" name="Zástupný symbol obsahu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88024" y="1510600"/>
            <a:ext cx="4038600" cy="1363514"/>
          </a:xfrm>
        </p:spPr>
      </p:pic>
      <p:sp>
        <p:nvSpPr>
          <p:cNvPr id="4" name="Nadpis 3"/>
          <p:cNvSpPr>
            <a:spLocks noGrp="1"/>
          </p:cNvSpPr>
          <p:nvPr>
            <p:ph type="title"/>
          </p:nvPr>
        </p:nvSpPr>
        <p:spPr/>
        <p:txBody>
          <a:bodyPr>
            <a:normAutofit fontScale="90000"/>
          </a:bodyPr>
          <a:lstStyle/>
          <a:p>
            <a:pPr algn="ctr"/>
            <a:r>
              <a:rPr lang="sk-SK" dirty="0" err="1" smtClean="0">
                <a:solidFill>
                  <a:schemeClr val="tx1">
                    <a:lumMod val="75000"/>
                  </a:schemeClr>
                </a:solidFill>
              </a:rPr>
              <a:t>Olaszország</a:t>
            </a:r>
            <a:r>
              <a:rPr lang="sk-SK" dirty="0" smtClean="0">
                <a:solidFill>
                  <a:schemeClr val="tx1">
                    <a:lumMod val="75000"/>
                  </a:schemeClr>
                </a:solidFill>
              </a:rPr>
              <a:t> – </a:t>
            </a:r>
            <a:r>
              <a:rPr lang="sk-SK" dirty="0" smtClean="0">
                <a:solidFill>
                  <a:srgbClr val="00B050"/>
                </a:solidFill>
              </a:rPr>
              <a:t>PADOVA </a:t>
            </a:r>
            <a:br>
              <a:rPr lang="sk-SK" dirty="0" smtClean="0">
                <a:solidFill>
                  <a:srgbClr val="00B050"/>
                </a:solidFill>
              </a:rPr>
            </a:br>
            <a:r>
              <a:rPr lang="sk-SK" sz="3100" dirty="0" smtClean="0">
                <a:solidFill>
                  <a:srgbClr val="00B050"/>
                </a:solidFill>
              </a:rPr>
              <a:t>(</a:t>
            </a:r>
            <a:r>
              <a:rPr lang="sk-SK" sz="3100" dirty="0" err="1" smtClean="0">
                <a:solidFill>
                  <a:srgbClr val="00B050"/>
                </a:solidFill>
              </a:rPr>
              <a:t>nyelvek</a:t>
            </a:r>
            <a:r>
              <a:rPr lang="sk-SK" sz="3100" dirty="0" smtClean="0">
                <a:solidFill>
                  <a:srgbClr val="00B050"/>
                </a:solidFill>
              </a:rPr>
              <a:t>, </a:t>
            </a:r>
            <a:r>
              <a:rPr lang="sk-SK" sz="3100" dirty="0" err="1" smtClean="0">
                <a:solidFill>
                  <a:srgbClr val="00B050"/>
                </a:solidFill>
              </a:rPr>
              <a:t>szociológia</a:t>
            </a:r>
            <a:r>
              <a:rPr lang="sk-SK" sz="3100" dirty="0" smtClean="0">
                <a:solidFill>
                  <a:srgbClr val="00B050"/>
                </a:solidFill>
              </a:rPr>
              <a:t>, </a:t>
            </a:r>
            <a:r>
              <a:rPr lang="sk-SK" sz="3100" dirty="0" err="1" smtClean="0">
                <a:solidFill>
                  <a:srgbClr val="00B050"/>
                </a:solidFill>
              </a:rPr>
              <a:t>óvóképzés</a:t>
            </a:r>
            <a:r>
              <a:rPr lang="sk-SK" sz="3100" dirty="0" smtClean="0">
                <a:solidFill>
                  <a:srgbClr val="00B050"/>
                </a:solidFill>
              </a:rPr>
              <a:t>, </a:t>
            </a:r>
            <a:r>
              <a:rPr lang="sk-SK" sz="3100" dirty="0" err="1" smtClean="0">
                <a:solidFill>
                  <a:srgbClr val="00B050"/>
                </a:solidFill>
              </a:rPr>
              <a:t>kémia</a:t>
            </a:r>
            <a:r>
              <a:rPr lang="sk-SK" sz="3100" dirty="0" smtClean="0">
                <a:solidFill>
                  <a:srgbClr val="00B050"/>
                </a:solidFill>
              </a:rPr>
              <a:t> )</a:t>
            </a:r>
            <a:endParaRPr lang="sk-SK" sz="3100" dirty="0">
              <a:solidFill>
                <a:srgbClr val="00B050"/>
              </a:solidFill>
            </a:endParaRPr>
          </a:p>
        </p:txBody>
      </p:sp>
      <p:pic>
        <p:nvPicPr>
          <p:cNvPr id="7" name="Obrázo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3320414"/>
            <a:ext cx="4398640" cy="2931379"/>
          </a:xfrm>
          <a:prstGeom prst="rect">
            <a:avLst/>
          </a:prstGeom>
        </p:spPr>
      </p:pic>
      <p:pic>
        <p:nvPicPr>
          <p:cNvPr id="8" name="Obrázo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 y="4307253"/>
            <a:ext cx="3816424" cy="2534344"/>
          </a:xfrm>
          <a:prstGeom prst="rect">
            <a:avLst/>
          </a:prstGeom>
        </p:spPr>
      </p:pic>
      <p:pic>
        <p:nvPicPr>
          <p:cNvPr id="9" name="Obrázo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1706" y="2747128"/>
            <a:ext cx="3528814" cy="1992072"/>
          </a:xfrm>
          <a:prstGeom prst="rect">
            <a:avLst/>
          </a:prstGeom>
        </p:spPr>
      </p:pic>
      <p:pic>
        <p:nvPicPr>
          <p:cNvPr id="10" name="Picture 9" descr="Kapcsolódó kép"/>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7919" y="5996168"/>
            <a:ext cx="2952750" cy="840105"/>
          </a:xfrm>
          <a:prstGeom prst="rect">
            <a:avLst/>
          </a:prstGeom>
          <a:noFill/>
          <a:ln>
            <a:noFill/>
          </a:ln>
        </p:spPr>
      </p:pic>
      <p:pic>
        <p:nvPicPr>
          <p:cNvPr id="11" name="Picture 1068" descr="Kapcsolódó kép"/>
          <p:cNvPicPr/>
          <p:nvPr/>
        </p:nvPicPr>
        <p:blipFill>
          <a:blip r:embed="rId8">
            <a:extLst>
              <a:ext uri="{28A0092B-C50C-407E-A947-70E740481C1C}">
                <a14:useLocalDpi xmlns:a14="http://schemas.microsoft.com/office/drawing/2010/main" val="0"/>
              </a:ext>
            </a:extLst>
          </a:blip>
          <a:srcRect/>
          <a:stretch>
            <a:fillRect/>
          </a:stretch>
        </p:blipFill>
        <p:spPr bwMode="auto">
          <a:xfrm>
            <a:off x="932916" y="1303031"/>
            <a:ext cx="7577801" cy="5644995"/>
          </a:xfrm>
          <a:prstGeom prst="rect">
            <a:avLst/>
          </a:prstGeom>
          <a:noFill/>
          <a:ln>
            <a:noFill/>
          </a:ln>
        </p:spPr>
      </p:pic>
      <p:pic>
        <p:nvPicPr>
          <p:cNvPr id="12" name="Picture 1069" descr="Képtalálat a következ&amp;odblac;re: „italy culture”"/>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55888" y="2524155"/>
            <a:ext cx="5108880" cy="6858000"/>
          </a:xfrm>
          <a:prstGeom prst="rect">
            <a:avLst/>
          </a:prstGeom>
          <a:noFill/>
          <a:ln>
            <a:noFill/>
          </a:ln>
        </p:spPr>
      </p:pic>
      <p:pic>
        <p:nvPicPr>
          <p:cNvPr id="13" name="Picture 53"/>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433" y="1741788"/>
            <a:ext cx="4474840" cy="3481210"/>
          </a:xfrm>
          <a:prstGeom prst="rect">
            <a:avLst/>
          </a:prstGeom>
          <a:noFill/>
        </p:spPr>
      </p:pic>
      <p:pic>
        <p:nvPicPr>
          <p:cNvPr id="14" name="Picture 1063" descr="Kapcsolódó kép"/>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31566" y="1458443"/>
            <a:ext cx="3626144" cy="3460915"/>
          </a:xfrm>
          <a:prstGeom prst="rect">
            <a:avLst/>
          </a:prstGeom>
          <a:noFill/>
          <a:ln>
            <a:noFill/>
          </a:ln>
        </p:spPr>
      </p:pic>
      <p:pic>
        <p:nvPicPr>
          <p:cNvPr id="15" name="Picture 1066" descr="Képtalálat a következ&amp;odblac;re: „italy culture”"/>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46844" y="1718587"/>
            <a:ext cx="5823509" cy="4377663"/>
          </a:xfrm>
          <a:prstGeom prst="rect">
            <a:avLst/>
          </a:prstGeom>
          <a:noFill/>
          <a:ln>
            <a:noFill/>
          </a:ln>
        </p:spPr>
      </p:pic>
      <p:pic>
        <p:nvPicPr>
          <p:cNvPr id="16" name="Picture 1067" descr="Kapcsolódó kép"/>
          <p:cNvPicPr/>
          <p:nvPr/>
        </p:nvPicPr>
        <p:blipFill>
          <a:blip r:embed="rId13">
            <a:extLst>
              <a:ext uri="{28A0092B-C50C-407E-A947-70E740481C1C}">
                <a14:useLocalDpi xmlns:a14="http://schemas.microsoft.com/office/drawing/2010/main" val="0"/>
              </a:ext>
            </a:extLst>
          </a:blip>
          <a:srcRect/>
          <a:stretch>
            <a:fillRect/>
          </a:stretch>
        </p:blipFill>
        <p:spPr bwMode="auto">
          <a:xfrm>
            <a:off x="231948" y="4180482"/>
            <a:ext cx="5946744" cy="4140532"/>
          </a:xfrm>
          <a:prstGeom prst="rect">
            <a:avLst/>
          </a:prstGeom>
          <a:noFill/>
          <a:ln>
            <a:noFill/>
          </a:ln>
        </p:spPr>
      </p:pic>
      <p:pic>
        <p:nvPicPr>
          <p:cNvPr id="17" name="Picture 54"/>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352637" y="1780685"/>
            <a:ext cx="5963330" cy="4172470"/>
          </a:xfrm>
          <a:prstGeom prst="rect">
            <a:avLst/>
          </a:prstGeom>
          <a:noFill/>
        </p:spPr>
      </p:pic>
      <p:pic>
        <p:nvPicPr>
          <p:cNvPr id="18" name="Picture 55"/>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19029" y="1815921"/>
            <a:ext cx="4898738" cy="4093504"/>
          </a:xfrm>
          <a:prstGeom prst="rect">
            <a:avLst/>
          </a:prstGeom>
          <a:noFill/>
        </p:spPr>
      </p:pic>
      <p:pic>
        <p:nvPicPr>
          <p:cNvPr id="19" name="Picture 1062" descr="Képtalálat a következ&amp;odblac;re: „italy culture”"/>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3948" y="2577165"/>
            <a:ext cx="5725229" cy="4143007"/>
          </a:xfrm>
          <a:prstGeom prst="rect">
            <a:avLst/>
          </a:prstGeom>
          <a:noFill/>
          <a:ln>
            <a:noFill/>
          </a:ln>
        </p:spPr>
      </p:pic>
    </p:spTree>
    <p:extLst>
      <p:ext uri="{BB962C8B-B14F-4D97-AF65-F5344CB8AC3E}">
        <p14:creationId xmlns:p14="http://schemas.microsoft.com/office/powerpoint/2010/main" val="329789009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sz="half" idx="1"/>
          </p:nvPr>
        </p:nvSpPr>
        <p:spPr>
          <a:xfrm>
            <a:off x="107950" y="1744663"/>
            <a:ext cx="8778875" cy="5113337"/>
          </a:xfrm>
        </p:spPr>
        <p:txBody>
          <a:bodyPr/>
          <a:lstStyle/>
          <a:p>
            <a:pPr marL="0" indent="0">
              <a:buFont typeface="Arial" charset="0"/>
              <a:buNone/>
              <a:defRPr/>
            </a:pPr>
            <a:endParaRPr lang="hu-HU" sz="1800" dirty="0" smtClean="0"/>
          </a:p>
          <a:p>
            <a:pPr>
              <a:buFont typeface="Arial" charset="0"/>
              <a:buChar char="•"/>
              <a:defRPr/>
            </a:pPr>
            <a:endParaRPr lang="hu-HU" sz="1800" dirty="0"/>
          </a:p>
          <a:p>
            <a:pPr>
              <a:buFont typeface="Arial" charset="0"/>
              <a:buChar char="•"/>
              <a:defRPr/>
            </a:pPr>
            <a:endParaRPr lang="hu-HU" sz="1800" dirty="0" smtClean="0"/>
          </a:p>
          <a:p>
            <a:pPr>
              <a:buFont typeface="Arial" charset="0"/>
              <a:buChar char="•"/>
              <a:defRPr/>
            </a:pPr>
            <a:endParaRPr lang="hu-HU" sz="1800" dirty="0"/>
          </a:p>
          <a:p>
            <a:pPr>
              <a:buFont typeface="Arial" charset="0"/>
              <a:buChar char="•"/>
              <a:defRPr/>
            </a:pPr>
            <a:endParaRPr lang="hu-HU" sz="1800" dirty="0" smtClean="0"/>
          </a:p>
          <a:p>
            <a:pPr>
              <a:buFont typeface="Arial" charset="0"/>
              <a:buChar char="•"/>
              <a:defRPr/>
            </a:pPr>
            <a:endParaRPr lang="hu-HU" sz="1800" dirty="0"/>
          </a:p>
          <a:p>
            <a:pPr>
              <a:buFont typeface="Arial" charset="0"/>
              <a:buChar char="•"/>
              <a:defRPr/>
            </a:pPr>
            <a:endParaRPr lang="sk-SK" sz="1800" dirty="0" smtClean="0"/>
          </a:p>
          <a:p>
            <a:pPr>
              <a:buFont typeface="Arial" charset="0"/>
              <a:buChar char="•"/>
              <a:defRPr/>
            </a:pPr>
            <a:endParaRPr lang="sk-SK" sz="1800" b="1" dirty="0" smtClean="0"/>
          </a:p>
          <a:p>
            <a:pPr>
              <a:buFont typeface="Arial" charset="0"/>
              <a:buChar char="•"/>
              <a:defRPr/>
            </a:pPr>
            <a:endParaRPr lang="sk-SK" sz="1800" b="1" dirty="0"/>
          </a:p>
          <a:p>
            <a:pPr>
              <a:buFont typeface="Arial" charset="0"/>
              <a:buChar char="•"/>
              <a:defRPr/>
            </a:pPr>
            <a:endParaRPr lang="sk-SK" sz="1800" b="1" dirty="0" smtClean="0"/>
          </a:p>
        </p:txBody>
      </p:sp>
      <p:sp>
        <p:nvSpPr>
          <p:cNvPr id="19458" name="Nadpis 1"/>
          <p:cNvSpPr>
            <a:spLocks noGrp="1"/>
          </p:cNvSpPr>
          <p:nvPr>
            <p:ph type="title"/>
          </p:nvPr>
        </p:nvSpPr>
        <p:spPr>
          <a:xfrm>
            <a:off x="611560" y="0"/>
            <a:ext cx="8229600" cy="1143000"/>
          </a:xfrm>
        </p:spPr>
        <p:txBody>
          <a:bodyPr>
            <a:normAutofit/>
          </a:bodyPr>
          <a:lstStyle/>
          <a:p>
            <a:pPr algn="ctr"/>
            <a:r>
              <a:rPr lang="hu-HU" altLang="hu-HU" dirty="0" smtClean="0">
                <a:solidFill>
                  <a:srgbClr val="C00000"/>
                </a:solidFill>
              </a:rPr>
              <a:t>Lengyelország </a:t>
            </a:r>
          </a:p>
        </p:txBody>
      </p:sp>
      <p:pic>
        <p:nvPicPr>
          <p:cNvPr id="19460" name="Picture 6" descr="Lengyel Köztársaság zászla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38" y="188786"/>
            <a:ext cx="1360411" cy="85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ok 5"/>
          <p:cNvPicPr>
            <a:picLocks noChangeAspect="1"/>
          </p:cNvPicPr>
          <p:nvPr/>
        </p:nvPicPr>
        <p:blipFill>
          <a:blip r:embed="rId3"/>
          <a:stretch>
            <a:fillRect/>
          </a:stretch>
        </p:blipFill>
        <p:spPr>
          <a:xfrm>
            <a:off x="1194221" y="1039044"/>
            <a:ext cx="7383859" cy="43124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Above"/>
            <a:lightRig rig="threePt" dir="t"/>
          </a:scene3d>
          <a:sp3d contourW="6350" prstMaterial="matte">
            <a:bevelT w="101600" h="101600"/>
            <a:contourClr>
              <a:srgbClr val="969696"/>
            </a:contourClr>
          </a:sp3d>
        </p:spPr>
      </p:pic>
      <p:sp>
        <p:nvSpPr>
          <p:cNvPr id="7" name="BlokTextu 6"/>
          <p:cNvSpPr txBox="1"/>
          <p:nvPr/>
        </p:nvSpPr>
        <p:spPr>
          <a:xfrm>
            <a:off x="2795810" y="5273758"/>
            <a:ext cx="9432601" cy="1631216"/>
          </a:xfrm>
          <a:prstGeom prst="rect">
            <a:avLst/>
          </a:prstGeom>
          <a:noFill/>
        </p:spPr>
        <p:txBody>
          <a:bodyPr wrap="square" numCol="1" rtlCol="0">
            <a:spAutoFit/>
          </a:bodyPr>
          <a:lstStyle/>
          <a:p>
            <a:r>
              <a:rPr lang="sk-SK" sz="2000" b="1" dirty="0">
                <a:solidFill>
                  <a:schemeClr val="tx1">
                    <a:lumMod val="50000"/>
                  </a:schemeClr>
                </a:solidFill>
              </a:rPr>
              <a:t>1-Kraków      </a:t>
            </a:r>
            <a:r>
              <a:rPr lang="sk-SK" sz="2000" b="1" dirty="0" smtClean="0">
                <a:solidFill>
                  <a:schemeClr val="tx1">
                    <a:lumMod val="50000"/>
                  </a:schemeClr>
                </a:solidFill>
              </a:rPr>
              <a:t>– </a:t>
            </a:r>
            <a:r>
              <a:rPr lang="sk-SK" sz="2000" b="1" dirty="0" err="1" smtClean="0">
                <a:solidFill>
                  <a:srgbClr val="FF0000"/>
                </a:solidFill>
              </a:rPr>
              <a:t>Pedagogical</a:t>
            </a:r>
            <a:r>
              <a:rPr lang="sk-SK" sz="2000" b="1" dirty="0" smtClean="0">
                <a:solidFill>
                  <a:srgbClr val="FF0000"/>
                </a:solidFill>
              </a:rPr>
              <a:t> </a:t>
            </a:r>
            <a:r>
              <a:rPr lang="sk-SK" sz="2000" b="1" dirty="0" err="1" smtClean="0">
                <a:solidFill>
                  <a:srgbClr val="FF0000"/>
                </a:solidFill>
              </a:rPr>
              <a:t>University</a:t>
            </a:r>
            <a:r>
              <a:rPr lang="sk-SK" sz="2000" b="1" dirty="0" smtClean="0">
                <a:solidFill>
                  <a:srgbClr val="FF0000"/>
                </a:solidFill>
              </a:rPr>
              <a:t> </a:t>
            </a:r>
            <a:r>
              <a:rPr lang="sk-SK" sz="2000" b="1" dirty="0" smtClean="0">
                <a:solidFill>
                  <a:srgbClr val="00B050"/>
                </a:solidFill>
              </a:rPr>
              <a:t>of </a:t>
            </a:r>
            <a:r>
              <a:rPr lang="sk-SK" sz="2000" b="1" dirty="0" err="1" smtClean="0">
                <a:solidFill>
                  <a:srgbClr val="00B050"/>
                </a:solidFill>
              </a:rPr>
              <a:t>Cracow</a:t>
            </a:r>
            <a:r>
              <a:rPr lang="sk-SK" sz="2000" b="1" dirty="0" smtClean="0">
                <a:solidFill>
                  <a:srgbClr val="00B050"/>
                </a:solidFill>
              </a:rPr>
              <a:t> (</a:t>
            </a:r>
            <a:r>
              <a:rPr lang="sk-SK" sz="2000" b="1" dirty="0" err="1" smtClean="0">
                <a:solidFill>
                  <a:srgbClr val="00B050"/>
                </a:solidFill>
              </a:rPr>
              <a:t>oktatás</a:t>
            </a:r>
            <a:r>
              <a:rPr lang="sk-SK" sz="2000" b="1" dirty="0" smtClean="0">
                <a:solidFill>
                  <a:srgbClr val="00B050"/>
                </a:solidFill>
              </a:rPr>
              <a:t>)</a:t>
            </a:r>
          </a:p>
          <a:p>
            <a:r>
              <a:rPr lang="sk-SK" sz="2000" b="1" dirty="0" smtClean="0">
                <a:solidFill>
                  <a:schemeClr val="tx1">
                    <a:lumMod val="50000"/>
                  </a:schemeClr>
                </a:solidFill>
              </a:rPr>
              <a:t>2-Radom      – </a:t>
            </a:r>
            <a:r>
              <a:rPr lang="sk-SK" sz="2000" b="1" dirty="0" err="1" smtClean="0">
                <a:solidFill>
                  <a:srgbClr val="00B050"/>
                </a:solidFill>
              </a:rPr>
              <a:t>Kazimierz</a:t>
            </a:r>
            <a:r>
              <a:rPr lang="sk-SK" sz="2000" b="1" dirty="0" smtClean="0">
                <a:solidFill>
                  <a:srgbClr val="00B050"/>
                </a:solidFill>
              </a:rPr>
              <a:t> </a:t>
            </a:r>
            <a:r>
              <a:rPr lang="sk-SK" sz="2000" b="1" dirty="0" err="1" smtClean="0">
                <a:solidFill>
                  <a:srgbClr val="00B050"/>
                </a:solidFill>
              </a:rPr>
              <a:t>Pulaski</a:t>
            </a:r>
            <a:r>
              <a:rPr lang="sk-SK" sz="2000" b="1" dirty="0" smtClean="0">
                <a:solidFill>
                  <a:srgbClr val="00B050"/>
                </a:solidFill>
              </a:rPr>
              <a:t> </a:t>
            </a:r>
            <a:r>
              <a:rPr lang="sk-SK" sz="2000" b="1" dirty="0" err="1" smtClean="0">
                <a:solidFill>
                  <a:srgbClr val="FF0000"/>
                </a:solidFill>
              </a:rPr>
              <a:t>University</a:t>
            </a:r>
            <a:r>
              <a:rPr lang="sk-SK" sz="2000" b="1" dirty="0" smtClean="0">
                <a:solidFill>
                  <a:srgbClr val="FF0000"/>
                </a:solidFill>
              </a:rPr>
              <a:t> </a:t>
            </a:r>
            <a:r>
              <a:rPr lang="sk-SK" sz="2000" b="1" dirty="0" smtClean="0">
                <a:solidFill>
                  <a:srgbClr val="00B050"/>
                </a:solidFill>
              </a:rPr>
              <a:t>(</a:t>
            </a:r>
            <a:r>
              <a:rPr lang="sk-SK" sz="2000" b="1" dirty="0" err="1" smtClean="0">
                <a:solidFill>
                  <a:srgbClr val="00B050"/>
                </a:solidFill>
              </a:rPr>
              <a:t>oktatás</a:t>
            </a:r>
            <a:r>
              <a:rPr lang="sk-SK" sz="2000" b="1" dirty="0" smtClean="0">
                <a:solidFill>
                  <a:srgbClr val="00B050"/>
                </a:solidFill>
              </a:rPr>
              <a:t>) </a:t>
            </a:r>
          </a:p>
          <a:p>
            <a:r>
              <a:rPr lang="sk-SK" sz="2000" b="1" dirty="0" smtClean="0">
                <a:solidFill>
                  <a:schemeClr val="tx1">
                    <a:lumMod val="50000"/>
                  </a:schemeClr>
                </a:solidFill>
              </a:rPr>
              <a:t>3-Wroclaw   – </a:t>
            </a:r>
            <a:r>
              <a:rPr lang="sk-SK" sz="2000" b="1" dirty="0" err="1" smtClean="0">
                <a:solidFill>
                  <a:srgbClr val="00B050"/>
                </a:solidFill>
              </a:rPr>
              <a:t>University</a:t>
            </a:r>
            <a:r>
              <a:rPr lang="sk-SK" sz="2000" b="1" dirty="0" smtClean="0">
                <a:solidFill>
                  <a:srgbClr val="00B050"/>
                </a:solidFill>
              </a:rPr>
              <a:t> of </a:t>
            </a:r>
            <a:r>
              <a:rPr lang="sk-SK" sz="2000" b="1" dirty="0" err="1" smtClean="0">
                <a:solidFill>
                  <a:srgbClr val="00B050"/>
                </a:solidFill>
              </a:rPr>
              <a:t>Wroclaw</a:t>
            </a:r>
            <a:r>
              <a:rPr lang="sk-SK" sz="2000" b="1" dirty="0" smtClean="0">
                <a:solidFill>
                  <a:srgbClr val="00B050"/>
                </a:solidFill>
              </a:rPr>
              <a:t> (</a:t>
            </a:r>
            <a:r>
              <a:rPr lang="sk-SK" sz="2000" b="1" dirty="0" err="1" smtClean="0">
                <a:solidFill>
                  <a:srgbClr val="00B050"/>
                </a:solidFill>
              </a:rPr>
              <a:t>töri</a:t>
            </a:r>
            <a:r>
              <a:rPr lang="sk-SK" sz="2000" b="1" dirty="0" smtClean="0">
                <a:solidFill>
                  <a:srgbClr val="00B050"/>
                </a:solidFill>
              </a:rPr>
              <a:t>)</a:t>
            </a:r>
          </a:p>
          <a:p>
            <a:r>
              <a:rPr lang="sk-SK" sz="2000" b="1" dirty="0" smtClean="0">
                <a:solidFill>
                  <a:schemeClr val="tx1">
                    <a:lumMod val="50000"/>
                  </a:schemeClr>
                </a:solidFill>
              </a:rPr>
              <a:t>4-Kielce        – </a:t>
            </a:r>
            <a:r>
              <a:rPr lang="sk-SK" sz="2000" b="1" dirty="0" smtClean="0">
                <a:solidFill>
                  <a:srgbClr val="FF0000"/>
                </a:solidFill>
              </a:rPr>
              <a:t>Ján Kochanowski University of Humanities </a:t>
            </a:r>
          </a:p>
          <a:p>
            <a:r>
              <a:rPr lang="sk-SK" sz="2000" b="1" dirty="0">
                <a:solidFill>
                  <a:srgbClr val="FF0000"/>
                </a:solidFill>
              </a:rPr>
              <a:t> </a:t>
            </a:r>
            <a:r>
              <a:rPr lang="sk-SK" sz="2000" b="1" dirty="0" smtClean="0">
                <a:solidFill>
                  <a:srgbClr val="FF0000"/>
                </a:solidFill>
              </a:rPr>
              <a:t>                         and Sciences in Kielce</a:t>
            </a:r>
          </a:p>
        </p:txBody>
      </p:sp>
      <p:pic>
        <p:nvPicPr>
          <p:cNvPr id="8" name="Picture 7" descr="Kapcsolódó kép"/>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7473" y="1338560"/>
            <a:ext cx="2736726" cy="84010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Zástupný symbol obsahu 2"/>
          <p:cNvSpPr>
            <a:spLocks noGrp="1"/>
          </p:cNvSpPr>
          <p:nvPr>
            <p:ph idx="1"/>
          </p:nvPr>
        </p:nvSpPr>
        <p:spPr>
          <a:xfrm>
            <a:off x="36925" y="903635"/>
            <a:ext cx="8880475" cy="5965825"/>
          </a:xfrm>
        </p:spPr>
        <p:txBody>
          <a:bodyPr>
            <a:normAutofit/>
          </a:bodyPr>
          <a:lstStyle/>
          <a:p>
            <a:pPr>
              <a:lnSpc>
                <a:spcPct val="150000"/>
              </a:lnSpc>
              <a:buFont typeface="Wingdings" pitchFamily="2" charset="2"/>
              <a:buChar char="ü"/>
              <a:defRPr/>
            </a:pPr>
            <a:r>
              <a:rPr lang="hu-HU" altLang="hu-HU" sz="2400" dirty="0" smtClean="0"/>
              <a:t>Világot láthatsz…nyelvet tanulhatsz...</a:t>
            </a:r>
          </a:p>
          <a:p>
            <a:pPr>
              <a:lnSpc>
                <a:spcPct val="150000"/>
              </a:lnSpc>
              <a:buFont typeface="Wingdings" pitchFamily="2" charset="2"/>
              <a:buChar char="ü"/>
              <a:defRPr/>
            </a:pPr>
            <a:r>
              <a:rPr lang="sk-SK" altLang="hu-HU" sz="2400" dirty="0" smtClean="0"/>
              <a:t>Megismerhetsz új kultúrákat, új embereket...</a:t>
            </a:r>
            <a:endParaRPr lang="hu-HU" altLang="hu-HU" sz="2400" dirty="0"/>
          </a:p>
          <a:p>
            <a:pPr>
              <a:lnSpc>
                <a:spcPct val="150000"/>
              </a:lnSpc>
              <a:buFont typeface="Wingdings" pitchFamily="2" charset="2"/>
              <a:buChar char="ü"/>
              <a:defRPr/>
            </a:pPr>
            <a:r>
              <a:rPr lang="hu-HU" altLang="hu-HU" sz="2400" dirty="0"/>
              <a:t>Elsajátíthatsz más/új gondolkodásmódot...</a:t>
            </a:r>
          </a:p>
          <a:p>
            <a:pPr>
              <a:lnSpc>
                <a:spcPct val="150000"/>
              </a:lnSpc>
              <a:buFont typeface="Wingdings" pitchFamily="2" charset="2"/>
              <a:buChar char="ü"/>
              <a:defRPr/>
            </a:pPr>
            <a:r>
              <a:rPr lang="hu-HU" altLang="hu-HU" sz="2400" dirty="0" smtClean="0"/>
              <a:t>A </a:t>
            </a:r>
            <a:r>
              <a:rPr lang="hu-HU" altLang="hu-HU" sz="2400" dirty="0"/>
              <a:t>tanulás mellett </a:t>
            </a:r>
            <a:r>
              <a:rPr lang="hu-HU" altLang="hu-HU" sz="2400" dirty="0" smtClean="0"/>
              <a:t>szórakozhatsz, új </a:t>
            </a:r>
            <a:r>
              <a:rPr lang="hu-HU" altLang="hu-HU" sz="2400" dirty="0"/>
              <a:t>élményekkel </a:t>
            </a:r>
            <a:r>
              <a:rPr lang="hu-HU" altLang="hu-HU" sz="2400" dirty="0" smtClean="0"/>
              <a:t>gazdagodhatsz...</a:t>
            </a:r>
          </a:p>
          <a:p>
            <a:pPr>
              <a:lnSpc>
                <a:spcPct val="150000"/>
              </a:lnSpc>
              <a:buFont typeface="Wingdings" pitchFamily="2" charset="2"/>
              <a:buChar char="ü"/>
              <a:defRPr/>
            </a:pPr>
            <a:r>
              <a:rPr lang="hu-HU" altLang="hu-HU" sz="2400" dirty="0"/>
              <a:t>Új barátokat találhatsz</a:t>
            </a:r>
            <a:r>
              <a:rPr lang="hu-HU" altLang="hu-HU" sz="2400" dirty="0" smtClean="0">
                <a:sym typeface="Wingdings" pitchFamily="2" charset="2"/>
              </a:rPr>
              <a:t>…</a:t>
            </a:r>
            <a:endParaRPr lang="hu-HU" altLang="hu-HU" sz="2400" dirty="0" smtClean="0"/>
          </a:p>
          <a:p>
            <a:pPr>
              <a:lnSpc>
                <a:spcPct val="150000"/>
              </a:lnSpc>
              <a:buFont typeface="Wingdings" pitchFamily="2" charset="2"/>
              <a:buChar char="ü"/>
              <a:defRPr/>
            </a:pPr>
            <a:r>
              <a:rPr lang="sk-SK" altLang="hu-HU" sz="2400" dirty="0"/>
              <a:t>A SJE elismeri külföldi tanulmányaidat</a:t>
            </a:r>
            <a:endParaRPr lang="hu-HU" altLang="hu-HU" sz="2400" dirty="0"/>
          </a:p>
          <a:p>
            <a:pPr>
              <a:lnSpc>
                <a:spcPct val="150000"/>
              </a:lnSpc>
              <a:buFont typeface="Wingdings" pitchFamily="2" charset="2"/>
              <a:buChar char="ü"/>
              <a:defRPr/>
            </a:pPr>
            <a:r>
              <a:rPr lang="hu-HU" altLang="hu-HU" sz="2400" dirty="0" smtClean="0"/>
              <a:t>Nem </a:t>
            </a:r>
            <a:r>
              <a:rPr lang="hu-HU" altLang="hu-HU" sz="2400" dirty="0"/>
              <a:t>utolsó </a:t>
            </a:r>
            <a:r>
              <a:rPr lang="hu-HU" altLang="hu-HU" sz="2400" dirty="0" smtClean="0"/>
              <a:t>sorban ösztöndíjban</a:t>
            </a:r>
          </a:p>
          <a:p>
            <a:pPr marL="109728" indent="0">
              <a:lnSpc>
                <a:spcPct val="150000"/>
              </a:lnSpc>
              <a:buNone/>
              <a:defRPr/>
            </a:pPr>
            <a:r>
              <a:rPr lang="hu-HU" altLang="hu-HU" sz="2400" dirty="0" smtClean="0"/>
              <a:t>   részesülsz</a:t>
            </a:r>
            <a:r>
              <a:rPr lang="hu-HU" altLang="hu-HU" sz="2800" dirty="0" smtClean="0"/>
              <a:t>…</a:t>
            </a:r>
          </a:p>
          <a:p>
            <a:pPr>
              <a:lnSpc>
                <a:spcPct val="150000"/>
              </a:lnSpc>
              <a:buFont typeface="Wingdings" pitchFamily="2" charset="2"/>
              <a:buChar char="ü"/>
              <a:defRPr/>
            </a:pPr>
            <a:endParaRPr lang="hu-HU" altLang="hu-HU" sz="2400" dirty="0" smtClean="0"/>
          </a:p>
          <a:p>
            <a:pPr>
              <a:lnSpc>
                <a:spcPct val="150000"/>
              </a:lnSpc>
              <a:buFont typeface="Wingdings" pitchFamily="2" charset="2"/>
              <a:buChar char="ü"/>
              <a:defRPr/>
            </a:pPr>
            <a:endParaRPr lang="hu-HU" altLang="hu-HU" sz="2400" dirty="0" smtClean="0"/>
          </a:p>
        </p:txBody>
      </p:sp>
      <p:sp>
        <p:nvSpPr>
          <p:cNvPr id="4098" name="Nadpis 1"/>
          <p:cNvSpPr>
            <a:spLocks noGrp="1"/>
          </p:cNvSpPr>
          <p:nvPr>
            <p:ph type="title"/>
          </p:nvPr>
        </p:nvSpPr>
        <p:spPr>
          <a:xfrm>
            <a:off x="467544" y="75722"/>
            <a:ext cx="8229600" cy="1143001"/>
          </a:xfrm>
        </p:spPr>
        <p:txBody>
          <a:bodyPr/>
          <a:lstStyle/>
          <a:p>
            <a:r>
              <a:rPr lang="hu-HU" altLang="hu-HU" dirty="0" smtClean="0">
                <a:solidFill>
                  <a:srgbClr val="92D050"/>
                </a:solidFill>
              </a:rPr>
              <a:t>            Miért jó ez Nekem?</a:t>
            </a:r>
          </a:p>
        </p:txBody>
      </p:sp>
      <p:pic>
        <p:nvPicPr>
          <p:cNvPr id="86022" name="Picture 6" descr="https://scontent-fra.xx.fbcdn.net/hphotos-xpf1/v/t1.0-9/10986699_402514996575542_8099144562636686558_n.jpg?oh=e0c651d5716af7c78255f34b376c35a5&amp;oe=55BFA3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68748">
            <a:off x="5709710" y="4370147"/>
            <a:ext cx="3193362" cy="21459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9" descr="C:\Users\User\Desktop\ERASMUS WEBOLDAL r\ERASMUS KÉPEK, beszámolók\TÖRÖKORSZÁG\11260527_986230664723573_8556064308542763271_n.jpg"/>
          <p:cNvPicPr>
            <a:picLocks noChangeAspect="1" noChangeArrowheads="1"/>
          </p:cNvPicPr>
          <p:nvPr/>
        </p:nvPicPr>
        <p:blipFill>
          <a:blip r:embed="rId3"/>
          <a:srcRect/>
          <a:stretch>
            <a:fillRect/>
          </a:stretch>
        </p:blipFill>
        <p:spPr bwMode="auto">
          <a:xfrm>
            <a:off x="997527" y="1058336"/>
            <a:ext cx="7950487" cy="53350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Kapcsolódó kép"/>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674" y="73580"/>
            <a:ext cx="2098476" cy="636076"/>
          </a:xfrm>
          <a:prstGeom prst="rect">
            <a:avLst/>
          </a:prstGeom>
          <a:noFill/>
          <a:ln>
            <a:noFill/>
          </a:ln>
        </p:spPr>
      </p:pic>
      <p:pic>
        <p:nvPicPr>
          <p:cNvPr id="1071" name="Picture 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203" y="1218722"/>
            <a:ext cx="8058069" cy="536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brázok 2"/>
          <p:cNvPicPr>
            <a:picLocks noChangeAspect="1"/>
          </p:cNvPicPr>
          <p:nvPr/>
        </p:nvPicPr>
        <p:blipFill>
          <a:blip r:embed="rId6"/>
          <a:stretch>
            <a:fillRect/>
          </a:stretch>
        </p:blipFill>
        <p:spPr>
          <a:xfrm>
            <a:off x="1658061" y="964394"/>
            <a:ext cx="5638202" cy="5718367"/>
          </a:xfrm>
          <a:prstGeom prst="rect">
            <a:avLst/>
          </a:prstGeom>
        </p:spPr>
      </p:pic>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1980" y="1279482"/>
            <a:ext cx="6900727" cy="4819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7"/>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1271" y="1336594"/>
            <a:ext cx="8691781" cy="4773241"/>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71"/>
                                        </p:tgtEl>
                                        <p:attrNameLst>
                                          <p:attrName>style.visibility</p:attrName>
                                        </p:attrNameLst>
                                      </p:cBhvr>
                                      <p:to>
                                        <p:strVal val="visible"/>
                                      </p:to>
                                    </p:set>
                                    <p:anim calcmode="lin" valueType="num">
                                      <p:cBhvr additive="base">
                                        <p:cTn id="13" dur="500" fill="hold"/>
                                        <p:tgtEl>
                                          <p:spTgt spid="1071"/>
                                        </p:tgtEl>
                                        <p:attrNameLst>
                                          <p:attrName>ppt_x</p:attrName>
                                        </p:attrNameLst>
                                      </p:cBhvr>
                                      <p:tavLst>
                                        <p:tav tm="0">
                                          <p:val>
                                            <p:strVal val="#ppt_x"/>
                                          </p:val>
                                        </p:tav>
                                        <p:tav tm="100000">
                                          <p:val>
                                            <p:strVal val="#ppt_x"/>
                                          </p:val>
                                        </p:tav>
                                      </p:tavLst>
                                    </p:anim>
                                    <p:anim calcmode="lin" valueType="num">
                                      <p:cBhvr additive="base">
                                        <p:cTn id="14" dur="500" fill="hold"/>
                                        <p:tgtEl>
                                          <p:spTgt spid="10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sz="half" idx="1"/>
          </p:nvPr>
        </p:nvSpPr>
        <p:spPr>
          <a:xfrm>
            <a:off x="-108520" y="820925"/>
            <a:ext cx="8352928" cy="4995217"/>
          </a:xfrm>
        </p:spPr>
        <p:txBody>
          <a:bodyPr>
            <a:normAutofit fontScale="85000" lnSpcReduction="10000"/>
          </a:bodyPr>
          <a:lstStyle/>
          <a:p>
            <a:pPr marL="0" indent="0">
              <a:buFont typeface="Arial" charset="0"/>
              <a:buNone/>
              <a:defRPr/>
            </a:pPr>
            <a:endParaRPr lang="hu-HU" sz="1800" dirty="0" smtClean="0"/>
          </a:p>
          <a:p>
            <a:pPr>
              <a:lnSpc>
                <a:spcPct val="150000"/>
              </a:lnSpc>
              <a:buFont typeface="Arial" charset="0"/>
              <a:buChar char="•"/>
              <a:defRPr/>
            </a:pPr>
            <a:r>
              <a:rPr lang="hu-HU" sz="2400" dirty="0" smtClean="0"/>
              <a:t>30</a:t>
            </a:r>
            <a:r>
              <a:rPr lang="hu-HU" sz="2400" dirty="0"/>
              <a:t>%-a erdős </a:t>
            </a:r>
            <a:r>
              <a:rPr lang="hu-HU" sz="2400" dirty="0" smtClean="0"/>
              <a:t>vidék, Kárpátok</a:t>
            </a:r>
            <a:r>
              <a:rPr lang="hu-HU" sz="2400" dirty="0"/>
              <a:t>, </a:t>
            </a:r>
            <a:r>
              <a:rPr lang="hu-HU" sz="2400" dirty="0" smtClean="0"/>
              <a:t>Lengyel-középhegység</a:t>
            </a:r>
            <a:r>
              <a:rPr lang="hu-HU" sz="2400" dirty="0"/>
              <a:t>, </a:t>
            </a:r>
            <a:r>
              <a:rPr lang="hu-HU" sz="2400" dirty="0" err="1"/>
              <a:t>Wieliczkai</a:t>
            </a:r>
            <a:r>
              <a:rPr lang="hu-HU" sz="2400" dirty="0"/>
              <a:t> </a:t>
            </a:r>
            <a:r>
              <a:rPr lang="hu-HU" sz="2400" dirty="0" smtClean="0"/>
              <a:t>sóbánya</a:t>
            </a:r>
            <a:endParaRPr lang="hu-HU" sz="2400" dirty="0"/>
          </a:p>
          <a:p>
            <a:pPr>
              <a:lnSpc>
                <a:spcPct val="150000"/>
              </a:lnSpc>
              <a:buFont typeface="Arial" charset="0"/>
              <a:buChar char="•"/>
              <a:defRPr/>
            </a:pPr>
            <a:r>
              <a:rPr lang="hu-HU" sz="2400" dirty="0" smtClean="0"/>
              <a:t>étel: hús, káposzta, fűszert, </a:t>
            </a:r>
            <a:r>
              <a:rPr lang="hu-HU" sz="2400" dirty="0"/>
              <a:t>tészták és gombócok (</a:t>
            </a:r>
            <a:r>
              <a:rPr lang="hu-HU" sz="2400" dirty="0" err="1" smtClean="0"/>
              <a:t>pierogi</a:t>
            </a:r>
            <a:r>
              <a:rPr lang="hu-HU" sz="2400" dirty="0"/>
              <a:t> </a:t>
            </a:r>
            <a:r>
              <a:rPr lang="hu-HU" sz="2400" dirty="0" smtClean="0"/>
              <a:t>)</a:t>
            </a:r>
          </a:p>
          <a:p>
            <a:pPr>
              <a:lnSpc>
                <a:spcPct val="150000"/>
              </a:lnSpc>
              <a:buFont typeface="Arial" charset="0"/>
              <a:buChar char="•"/>
              <a:defRPr/>
            </a:pPr>
            <a:r>
              <a:rPr lang="hu-HU" sz="2400" dirty="0" smtClean="0"/>
              <a:t>zenei </a:t>
            </a:r>
            <a:r>
              <a:rPr lang="hu-HU" sz="2400" dirty="0"/>
              <a:t>fesztiválok, kiállítások, </a:t>
            </a:r>
            <a:r>
              <a:rPr lang="hu-HU" sz="2400" dirty="0" smtClean="0"/>
              <a:t>bemutatók</a:t>
            </a:r>
          </a:p>
          <a:p>
            <a:pPr>
              <a:lnSpc>
                <a:spcPct val="150000"/>
              </a:lnSpc>
              <a:buFont typeface="Arial" charset="0"/>
              <a:buChar char="•"/>
              <a:defRPr/>
            </a:pPr>
            <a:r>
              <a:rPr lang="hu-HU" sz="2400" dirty="0" smtClean="0"/>
              <a:t>nyugati </a:t>
            </a:r>
            <a:r>
              <a:rPr lang="hu-HU" sz="2400" dirty="0"/>
              <a:t>stílusú bevásároló központok </a:t>
            </a:r>
            <a:endParaRPr lang="hu-HU" sz="2400" dirty="0" smtClean="0"/>
          </a:p>
          <a:p>
            <a:pPr>
              <a:lnSpc>
                <a:spcPct val="150000"/>
              </a:lnSpc>
              <a:buFont typeface="Arial" charset="0"/>
              <a:buChar char="•"/>
              <a:defRPr/>
            </a:pPr>
            <a:r>
              <a:rPr lang="hu-HU" sz="2400" dirty="0" smtClean="0"/>
              <a:t>lengyel </a:t>
            </a:r>
            <a:r>
              <a:rPr lang="hu-HU" sz="2400" dirty="0"/>
              <a:t>textil, bőráruk jó </a:t>
            </a:r>
            <a:r>
              <a:rPr lang="hu-HU" sz="2400" dirty="0" smtClean="0"/>
              <a:t>minőségűek</a:t>
            </a:r>
          </a:p>
          <a:p>
            <a:pPr>
              <a:lnSpc>
                <a:spcPct val="150000"/>
              </a:lnSpc>
              <a:buFont typeface="Arial" charset="0"/>
              <a:buChar char="•"/>
              <a:defRPr/>
            </a:pPr>
            <a:r>
              <a:rPr lang="hu-HU" sz="2400" dirty="0" smtClean="0"/>
              <a:t>árak </a:t>
            </a:r>
            <a:r>
              <a:rPr lang="hu-HU" sz="2400" dirty="0"/>
              <a:t>hasonlóak az </a:t>
            </a:r>
            <a:r>
              <a:rPr lang="hu-HU" sz="2400" dirty="0" smtClean="0"/>
              <a:t>magyarországiakhoz</a:t>
            </a:r>
          </a:p>
          <a:p>
            <a:pPr>
              <a:lnSpc>
                <a:spcPct val="150000"/>
              </a:lnSpc>
              <a:buFont typeface="Arial" charset="0"/>
              <a:buChar char="•"/>
              <a:defRPr/>
            </a:pPr>
            <a:r>
              <a:rPr lang="hu-HU" sz="2400" dirty="0" smtClean="0"/>
              <a:t>szokás</a:t>
            </a:r>
            <a:r>
              <a:rPr lang="hu-HU" sz="2400" dirty="0"/>
              <a:t>: sörbe </a:t>
            </a:r>
            <a:r>
              <a:rPr lang="hu-HU" sz="2400" dirty="0" smtClean="0"/>
              <a:t>málna-vagy </a:t>
            </a:r>
            <a:r>
              <a:rPr lang="hu-HU" sz="2400" dirty="0"/>
              <a:t>fekete ribiszke szörpöt </a:t>
            </a:r>
            <a:endParaRPr lang="hu-HU" sz="2400" dirty="0" smtClean="0"/>
          </a:p>
          <a:p>
            <a:pPr>
              <a:lnSpc>
                <a:spcPct val="150000"/>
              </a:lnSpc>
              <a:buFont typeface="Arial" charset="0"/>
              <a:buChar char="•"/>
              <a:defRPr/>
            </a:pPr>
            <a:r>
              <a:rPr lang="hu-HU" sz="2400" dirty="0" smtClean="0"/>
              <a:t>raknak (</a:t>
            </a:r>
            <a:r>
              <a:rPr lang="hu-HU" sz="2400" dirty="0"/>
              <a:t>piwo z sokiem), ráadásul szívószállal isszák </a:t>
            </a:r>
            <a:r>
              <a:rPr lang="hu-HU" sz="2400" dirty="0" smtClean="0"/>
              <a:t>meg</a:t>
            </a:r>
            <a:endParaRPr lang="sk-SK" sz="2400" b="1" dirty="0" smtClean="0"/>
          </a:p>
        </p:txBody>
      </p:sp>
      <p:sp>
        <p:nvSpPr>
          <p:cNvPr id="20482" name="Nadpis 1"/>
          <p:cNvSpPr>
            <a:spLocks noGrp="1"/>
          </p:cNvSpPr>
          <p:nvPr>
            <p:ph type="title"/>
          </p:nvPr>
        </p:nvSpPr>
        <p:spPr>
          <a:xfrm>
            <a:off x="468313" y="166688"/>
            <a:ext cx="8229600" cy="1143000"/>
          </a:xfrm>
        </p:spPr>
        <p:txBody>
          <a:bodyPr/>
          <a:lstStyle/>
          <a:p>
            <a:r>
              <a:rPr lang="hu-HU" altLang="hu-HU" dirty="0" smtClean="0">
                <a:solidFill>
                  <a:srgbClr val="C00000"/>
                </a:solidFill>
              </a:rPr>
              <a:t>        Lengyelország</a:t>
            </a:r>
          </a:p>
        </p:txBody>
      </p:sp>
      <p:pic>
        <p:nvPicPr>
          <p:cNvPr id="71682" name="Picture 6"/>
          <p:cNvPicPr>
            <a:picLocks noChangeAspect="1" noChangeArrowheads="1"/>
          </p:cNvPicPr>
          <p:nvPr/>
        </p:nvPicPr>
        <p:blipFill>
          <a:blip r:embed="rId2"/>
          <a:srcRect/>
          <a:stretch>
            <a:fillRect/>
          </a:stretch>
        </p:blipFill>
        <p:spPr bwMode="auto">
          <a:xfrm rot="21434806">
            <a:off x="283978" y="5274302"/>
            <a:ext cx="2189270" cy="15320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7"/>
          <p:cNvPicPr>
            <a:picLocks noChangeAspect="1" noChangeArrowheads="1"/>
          </p:cNvPicPr>
          <p:nvPr/>
        </p:nvPicPr>
        <p:blipFill>
          <a:blip r:embed="rId3"/>
          <a:srcRect/>
          <a:stretch>
            <a:fillRect/>
          </a:stretch>
        </p:blipFill>
        <p:spPr bwMode="auto">
          <a:xfrm rot="21429554">
            <a:off x="6859894" y="54851"/>
            <a:ext cx="2249503" cy="1452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p:cNvPicPr>
            <a:picLocks noChangeAspect="1" noChangeArrowheads="1"/>
          </p:cNvPicPr>
          <p:nvPr/>
        </p:nvPicPr>
        <p:blipFill>
          <a:blip r:embed="rId4"/>
          <a:srcRect/>
          <a:stretch>
            <a:fillRect/>
          </a:stretch>
        </p:blipFill>
        <p:spPr bwMode="auto">
          <a:xfrm>
            <a:off x="5915695" y="2348880"/>
            <a:ext cx="2880827" cy="19393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6" descr="Lengyel Köztársaság zászlaj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264" y="332656"/>
            <a:ext cx="10668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8" descr="http://margolka.pl/wp-content/uploads/2014/09/pierog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4208" y="5232386"/>
            <a:ext cx="2524706" cy="15077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1690" name="Picture 10" descr="http://static.femina.hu/utazas/gyonyoru_helyek_europa/tavak_mazuri.jpg"/>
          <p:cNvPicPr>
            <a:picLocks noChangeAspect="1" noChangeArrowheads="1"/>
          </p:cNvPicPr>
          <p:nvPr/>
        </p:nvPicPr>
        <p:blipFill>
          <a:blip r:embed="rId7"/>
          <a:srcRect/>
          <a:stretch>
            <a:fillRect/>
          </a:stretch>
        </p:blipFill>
        <p:spPr bwMode="auto">
          <a:xfrm>
            <a:off x="3347864" y="5232386"/>
            <a:ext cx="2398105" cy="1497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56"/>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017" y="1165374"/>
            <a:ext cx="8401610" cy="5006046"/>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1688"/>
                                        </p:tgtEl>
                                      </p:cBhvr>
                                      <p:by x="150000" y="150000"/>
                                    </p:animScale>
                                  </p:childTnLst>
                                </p:cTn>
                              </p:par>
                              <p:par>
                                <p:cTn id="7" presetID="6" presetClass="emph" presetSubtype="0" fill="hold" nodeType="withEffect">
                                  <p:stCondLst>
                                    <p:cond delay="0"/>
                                  </p:stCondLst>
                                  <p:childTnLst>
                                    <p:animScale>
                                      <p:cBhvr>
                                        <p:cTn id="8" dur="2000" fill="hold"/>
                                        <p:tgtEl>
                                          <p:spTgt spid="71684"/>
                                        </p:tgtEl>
                                      </p:cBhvr>
                                      <p:by x="150000" y="150000"/>
                                    </p:animScale>
                                  </p:childTnLst>
                                </p:cTn>
                              </p:par>
                              <p:par>
                                <p:cTn id="9" presetID="6" presetClass="emph" presetSubtype="0" fill="hold" nodeType="withEffect">
                                  <p:stCondLst>
                                    <p:cond delay="0"/>
                                  </p:stCondLst>
                                  <p:childTnLst>
                                    <p:animScale>
                                      <p:cBhvr>
                                        <p:cTn id="10" dur="2000" fill="hold"/>
                                        <p:tgtEl>
                                          <p:spTgt spid="71690"/>
                                        </p:tgtEl>
                                      </p:cBhvr>
                                      <p:by x="150000" y="150000"/>
                                    </p:animScale>
                                  </p:childTnLst>
                                </p:cTn>
                              </p:par>
                              <p:par>
                                <p:cTn id="11" presetID="6" presetClass="emph" presetSubtype="0" fill="hold" nodeType="withEffect">
                                  <p:stCondLst>
                                    <p:cond delay="0"/>
                                  </p:stCondLst>
                                  <p:childTnLst>
                                    <p:animScale>
                                      <p:cBhvr>
                                        <p:cTn id="12" dur="2000" fill="hold"/>
                                        <p:tgtEl>
                                          <p:spTgt spid="71682"/>
                                        </p:tgtEl>
                                      </p:cBhvr>
                                      <p:by x="150000" y="150000"/>
                                    </p:animScale>
                                  </p:childTnLst>
                                </p:cTn>
                              </p:par>
                              <p:par>
                                <p:cTn id="13" presetID="6" presetClass="emph" presetSubtype="0" fill="hold" nodeType="withEffect">
                                  <p:stCondLst>
                                    <p:cond delay="0"/>
                                  </p:stCondLst>
                                  <p:childTnLst>
                                    <p:animScale>
                                      <p:cBhvr>
                                        <p:cTn id="14" dur="2000" fill="hold"/>
                                        <p:tgtEl>
                                          <p:spTgt spid="71683"/>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blogs.rsc.org/ja/files/2013/01/KrakowMark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1" y="815864"/>
            <a:ext cx="9066742" cy="60421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Nadpis 1"/>
          <p:cNvSpPr>
            <a:spLocks noGrp="1"/>
          </p:cNvSpPr>
          <p:nvPr>
            <p:ph type="title"/>
          </p:nvPr>
        </p:nvSpPr>
        <p:spPr>
          <a:xfrm>
            <a:off x="1120420" y="0"/>
            <a:ext cx="8229600" cy="1143000"/>
          </a:xfrm>
        </p:spPr>
        <p:txBody>
          <a:bodyPr/>
          <a:lstStyle/>
          <a:p>
            <a:r>
              <a:rPr lang="hu-HU" altLang="hu-HU" dirty="0" smtClean="0">
                <a:solidFill>
                  <a:srgbClr val="C00000"/>
                </a:solidFill>
              </a:rPr>
              <a:t>Lengyelország - Krakkó</a:t>
            </a:r>
          </a:p>
        </p:txBody>
      </p:sp>
      <p:pic>
        <p:nvPicPr>
          <p:cNvPr id="8" name="Picture 6" descr="Lengyel Köztársaság zászla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0" y="142578"/>
            <a:ext cx="10668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020" y="854483"/>
            <a:ext cx="7200801" cy="923330"/>
          </a:xfrm>
          <a:prstGeom prst="rect">
            <a:avLst/>
          </a:prstGeom>
        </p:spPr>
        <p:txBody>
          <a:bodyPr wrap="square">
            <a:spAutoFit/>
          </a:bodyPr>
          <a:lstStyle/>
          <a:p>
            <a:pPr marL="395478" indent="-285750">
              <a:buFont typeface="Arial" panose="020B0604020202020204" pitchFamily="34" charset="0"/>
              <a:buChar char="•"/>
              <a:defRPr/>
            </a:pPr>
            <a:r>
              <a:rPr lang="sk-SK" b="1" dirty="0" smtClean="0"/>
              <a:t>Krakkó</a:t>
            </a:r>
            <a:r>
              <a:rPr lang="sk-SK" dirty="0" smtClean="0"/>
              <a:t> </a:t>
            </a:r>
            <a:r>
              <a:rPr lang="sk-SK" b="1" dirty="0"/>
              <a:t>Lengyelország második legnépesebb városa (760 000 </a:t>
            </a:r>
            <a:r>
              <a:rPr lang="sk-SK" b="1" dirty="0" err="1"/>
              <a:t>lakos</a:t>
            </a:r>
            <a:r>
              <a:rPr lang="sk-SK" b="1" dirty="0" smtClean="0"/>
              <a:t>)</a:t>
            </a:r>
          </a:p>
          <a:p>
            <a:pPr marL="395478" indent="-285750">
              <a:buFont typeface="Arial" panose="020B0604020202020204" pitchFamily="34" charset="0"/>
              <a:buChar char="•"/>
              <a:defRPr/>
            </a:pPr>
            <a:r>
              <a:rPr lang="sk-SK" b="1" dirty="0" err="1" smtClean="0"/>
              <a:t>mindig</a:t>
            </a:r>
            <a:r>
              <a:rPr lang="sk-SK" b="1" dirty="0" smtClean="0"/>
              <a:t> </a:t>
            </a:r>
            <a:r>
              <a:rPr lang="sk-SK" b="1" dirty="0"/>
              <a:t>nyüzsgő, </a:t>
            </a:r>
            <a:r>
              <a:rPr lang="sk-SK" b="1" dirty="0" err="1"/>
              <a:t>igazi</a:t>
            </a:r>
            <a:r>
              <a:rPr lang="sk-SK" b="1" dirty="0"/>
              <a:t> </a:t>
            </a:r>
            <a:r>
              <a:rPr lang="sk-SK" b="1" dirty="0" err="1" smtClean="0"/>
              <a:t>diákváros</a:t>
            </a:r>
            <a:endParaRPr lang="sk-SK" b="1" dirty="0"/>
          </a:p>
          <a:p>
            <a:pPr marL="395478" indent="-285750">
              <a:buFont typeface="Arial" panose="020B0604020202020204" pitchFamily="34" charset="0"/>
              <a:buChar char="•"/>
              <a:defRPr/>
            </a:pPr>
            <a:r>
              <a:rPr lang="hu-HU" b="1" dirty="0" smtClean="0"/>
              <a:t>Közép-Európa </a:t>
            </a:r>
            <a:r>
              <a:rPr lang="hu-HU" b="1" dirty="0"/>
              <a:t>egyik legszebb, leghangulatosabb városa</a:t>
            </a:r>
          </a:p>
        </p:txBody>
      </p:sp>
    </p:spTree>
    <p:extLst>
      <p:ext uri="{BB962C8B-B14F-4D97-AF65-F5344CB8AC3E}">
        <p14:creationId xmlns:p14="http://schemas.microsoft.com/office/powerpoint/2010/main" val="54036218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a:xfrm>
            <a:off x="467544" y="116632"/>
            <a:ext cx="8229600" cy="1143000"/>
          </a:xfrm>
        </p:spPr>
        <p:txBody>
          <a:bodyPr/>
          <a:lstStyle/>
          <a:p>
            <a:pPr eaLnBrk="1" hangingPunct="1"/>
            <a:r>
              <a:rPr lang="en-US" altLang="hu-HU" sz="3200" dirty="0" err="1" smtClean="0">
                <a:solidFill>
                  <a:srgbClr val="00B050"/>
                </a:solidFill>
              </a:rPr>
              <a:t>Pedagogi</a:t>
            </a:r>
            <a:r>
              <a:rPr lang="sk-SK" altLang="hu-HU" sz="3200" dirty="0" smtClean="0">
                <a:solidFill>
                  <a:srgbClr val="00B050"/>
                </a:solidFill>
              </a:rPr>
              <a:t>c</a:t>
            </a:r>
            <a:r>
              <a:rPr lang="en-US" altLang="hu-HU" sz="3200" dirty="0" smtClean="0">
                <a:solidFill>
                  <a:srgbClr val="00B050"/>
                </a:solidFill>
              </a:rPr>
              <a:t>al University </a:t>
            </a:r>
            <a:r>
              <a:rPr lang="en-US" altLang="hu-HU" sz="3200" dirty="0" smtClean="0">
                <a:solidFill>
                  <a:srgbClr val="FF0000"/>
                </a:solidFill>
              </a:rPr>
              <a:t>of Cracow</a:t>
            </a:r>
            <a:r>
              <a:rPr lang="sk-SK" altLang="hu-HU" sz="3200" dirty="0" smtClean="0">
                <a:solidFill>
                  <a:srgbClr val="FF0000"/>
                </a:solidFill>
              </a:rPr>
              <a:t/>
            </a:r>
            <a:br>
              <a:rPr lang="sk-SK" altLang="hu-HU" sz="3200" dirty="0" smtClean="0">
                <a:solidFill>
                  <a:srgbClr val="FF0000"/>
                </a:solidFill>
              </a:rPr>
            </a:br>
            <a:r>
              <a:rPr lang="sk-SK" altLang="hu-HU" sz="3200" dirty="0" smtClean="0">
                <a:solidFill>
                  <a:srgbClr val="FF0000"/>
                </a:solidFill>
              </a:rPr>
              <a:t>(</a:t>
            </a:r>
            <a:r>
              <a:rPr lang="sk-SK" altLang="hu-HU" sz="2000" dirty="0" err="1" smtClean="0">
                <a:solidFill>
                  <a:srgbClr val="FF0000"/>
                </a:solidFill>
              </a:rPr>
              <a:t>tanítóképzés</a:t>
            </a:r>
            <a:r>
              <a:rPr lang="sk-SK" altLang="hu-HU" sz="2000" dirty="0" smtClean="0">
                <a:solidFill>
                  <a:srgbClr val="FF0000"/>
                </a:solidFill>
              </a:rPr>
              <a:t> – </a:t>
            </a:r>
            <a:r>
              <a:rPr lang="sk-SK" altLang="hu-HU" sz="2000" dirty="0" err="1" smtClean="0">
                <a:solidFill>
                  <a:srgbClr val="FF0000"/>
                </a:solidFill>
              </a:rPr>
              <a:t>bölcsész</a:t>
            </a:r>
            <a:r>
              <a:rPr lang="sk-SK" altLang="hu-HU" sz="2000" dirty="0" smtClean="0">
                <a:solidFill>
                  <a:srgbClr val="FF0000"/>
                </a:solidFill>
              </a:rPr>
              <a:t>, </a:t>
            </a:r>
            <a:r>
              <a:rPr lang="sk-SK" altLang="hu-HU" sz="2000" dirty="0" err="1" smtClean="0">
                <a:solidFill>
                  <a:srgbClr val="FF0000"/>
                </a:solidFill>
              </a:rPr>
              <a:t>töri</a:t>
            </a:r>
            <a:r>
              <a:rPr lang="sk-SK" altLang="hu-HU" sz="2000" dirty="0" smtClean="0">
                <a:solidFill>
                  <a:srgbClr val="FF0000"/>
                </a:solidFill>
              </a:rPr>
              <a:t>, </a:t>
            </a:r>
            <a:r>
              <a:rPr lang="sk-SK" altLang="hu-HU" sz="2000" dirty="0" err="1" smtClean="0">
                <a:solidFill>
                  <a:srgbClr val="FF0000"/>
                </a:solidFill>
              </a:rPr>
              <a:t>nyelvész</a:t>
            </a:r>
            <a:r>
              <a:rPr lang="sk-SK" altLang="hu-HU" sz="2000" dirty="0" smtClean="0">
                <a:solidFill>
                  <a:srgbClr val="FF0000"/>
                </a:solidFill>
              </a:rPr>
              <a:t>, </a:t>
            </a:r>
            <a:r>
              <a:rPr lang="sk-SK" altLang="hu-HU" sz="2000" dirty="0" err="1" smtClean="0">
                <a:solidFill>
                  <a:srgbClr val="FF0000"/>
                </a:solidFill>
              </a:rPr>
              <a:t>matek</a:t>
            </a:r>
            <a:r>
              <a:rPr lang="sk-SK" altLang="hu-HU" sz="2000" dirty="0" smtClean="0">
                <a:solidFill>
                  <a:srgbClr val="FF0000"/>
                </a:solidFill>
              </a:rPr>
              <a:t>, </a:t>
            </a:r>
            <a:r>
              <a:rPr lang="sk-SK" altLang="hu-HU" sz="2000" dirty="0" err="1" smtClean="0">
                <a:solidFill>
                  <a:srgbClr val="FF0000"/>
                </a:solidFill>
              </a:rPr>
              <a:t>óvóképzés</a:t>
            </a:r>
            <a:r>
              <a:rPr lang="sk-SK" altLang="hu-HU" sz="2000" dirty="0" smtClean="0">
                <a:solidFill>
                  <a:srgbClr val="FF0000"/>
                </a:solidFill>
              </a:rPr>
              <a:t>)</a:t>
            </a:r>
            <a:endParaRPr lang="hu-HU" altLang="hu-HU" sz="2000" dirty="0" smtClean="0">
              <a:solidFill>
                <a:srgbClr val="FF0000"/>
              </a:solidFill>
            </a:endParaRPr>
          </a:p>
        </p:txBody>
      </p:sp>
      <p:pic>
        <p:nvPicPr>
          <p:cNvPr id="2150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76996">
            <a:off x="6997700" y="3073400"/>
            <a:ext cx="1970088"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2943" y="267264"/>
            <a:ext cx="6365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BlokTextu 1"/>
          <p:cNvSpPr txBox="1">
            <a:spLocks noChangeArrowheads="1"/>
          </p:cNvSpPr>
          <p:nvPr/>
        </p:nvSpPr>
        <p:spPr bwMode="auto">
          <a:xfrm>
            <a:off x="179512" y="1148582"/>
            <a:ext cx="6704879" cy="502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pPr>
            <a:r>
              <a:rPr lang="sk-SK" altLang="hu-HU" sz="2400" b="1" dirty="0"/>
              <a:t>20 000 diák (100  </a:t>
            </a:r>
            <a:r>
              <a:rPr lang="sk-SK" altLang="hu-HU" sz="2400" b="1" dirty="0" smtClean="0"/>
              <a:t>külföldi-spanyol</a:t>
            </a:r>
            <a:r>
              <a:rPr lang="sk-SK" altLang="hu-HU" sz="2400" b="1" dirty="0"/>
              <a:t>, török, holland, </a:t>
            </a:r>
            <a:r>
              <a:rPr lang="sk-SK" altLang="hu-HU" sz="2400" b="1" dirty="0" smtClean="0"/>
              <a:t>görög)</a:t>
            </a:r>
            <a:endParaRPr lang="sk-SK" altLang="hu-HU" sz="2400" b="1" dirty="0"/>
          </a:p>
          <a:p>
            <a:pPr eaLnBrk="1" hangingPunct="1">
              <a:lnSpc>
                <a:spcPct val="150000"/>
              </a:lnSpc>
              <a:spcBef>
                <a:spcPct val="0"/>
              </a:spcBef>
            </a:pPr>
            <a:r>
              <a:rPr lang="sk-SK" altLang="hu-HU" sz="2400" b="1" dirty="0" err="1"/>
              <a:t>gyakorlatias</a:t>
            </a:r>
            <a:r>
              <a:rPr lang="sk-SK" altLang="hu-HU" sz="2400" b="1" dirty="0"/>
              <a:t> </a:t>
            </a:r>
            <a:r>
              <a:rPr lang="sk-SK" altLang="hu-HU" sz="2400" b="1" dirty="0" err="1"/>
              <a:t>oktatás</a:t>
            </a:r>
            <a:endParaRPr lang="sk-SK" altLang="hu-HU" sz="2400" b="1" dirty="0"/>
          </a:p>
          <a:p>
            <a:pPr eaLnBrk="1" hangingPunct="1">
              <a:lnSpc>
                <a:spcPct val="150000"/>
              </a:lnSpc>
              <a:spcBef>
                <a:spcPct val="0"/>
              </a:spcBef>
            </a:pPr>
            <a:r>
              <a:rPr lang="sk-SK" altLang="hu-HU" sz="2400" b="1" dirty="0" smtClean="0"/>
              <a:t>2 </a:t>
            </a:r>
            <a:r>
              <a:rPr lang="sk-SK" altLang="hu-HU" sz="2400" b="1" dirty="0"/>
              <a:t>hetes lengyel </a:t>
            </a:r>
            <a:r>
              <a:rPr lang="sk-SK" altLang="hu-HU" sz="2400" b="1" dirty="0" smtClean="0"/>
              <a:t>nyelvkurzus</a:t>
            </a:r>
            <a:endParaRPr lang="sk-SK" altLang="hu-HU" sz="2400" b="1" dirty="0"/>
          </a:p>
          <a:p>
            <a:pPr eaLnBrk="1" hangingPunct="1">
              <a:lnSpc>
                <a:spcPct val="150000"/>
              </a:lnSpc>
              <a:spcBef>
                <a:spcPct val="0"/>
              </a:spcBef>
            </a:pPr>
            <a:r>
              <a:rPr lang="sk-SK" altLang="hu-HU" sz="2400" b="1" dirty="0" smtClean="0"/>
              <a:t>utazás: autóbusz - </a:t>
            </a:r>
            <a:r>
              <a:rPr lang="sk-SK" altLang="hu-HU" sz="2400" b="1" dirty="0"/>
              <a:t>egyenes </a:t>
            </a:r>
            <a:r>
              <a:rPr lang="sk-SK" altLang="hu-HU" sz="2400" b="1" dirty="0" smtClean="0"/>
              <a:t>járat Pozsony-Krakkó </a:t>
            </a:r>
            <a:r>
              <a:rPr lang="sk-SK" altLang="hu-HU" sz="2400" b="1" dirty="0"/>
              <a:t>8 óra </a:t>
            </a:r>
          </a:p>
          <a:p>
            <a:pPr eaLnBrk="1" hangingPunct="1">
              <a:lnSpc>
                <a:spcPct val="150000"/>
              </a:lnSpc>
              <a:spcBef>
                <a:spcPct val="0"/>
              </a:spcBef>
            </a:pPr>
            <a:r>
              <a:rPr lang="sk-SK" altLang="hu-HU" sz="2400" b="1" dirty="0"/>
              <a:t>olcsó </a:t>
            </a:r>
            <a:r>
              <a:rPr lang="sk-SK" altLang="hu-HU" sz="2400" b="1" dirty="0" smtClean="0"/>
              <a:t>városi közlekedés</a:t>
            </a:r>
            <a:endParaRPr lang="sk-SK" altLang="hu-HU" sz="2400" b="1" dirty="0"/>
          </a:p>
          <a:p>
            <a:pPr eaLnBrk="1" hangingPunct="1">
              <a:lnSpc>
                <a:spcPct val="150000"/>
              </a:lnSpc>
              <a:spcBef>
                <a:spcPct val="0"/>
              </a:spcBef>
            </a:pPr>
            <a:r>
              <a:rPr lang="sk-SK" altLang="hu-HU" sz="2400" b="1" dirty="0" smtClean="0"/>
              <a:t>a</a:t>
            </a:r>
            <a:r>
              <a:rPr lang="sk-SK" altLang="hu-HU" sz="2400" b="1" dirty="0"/>
              <a:t> Krakkóban </a:t>
            </a:r>
            <a:r>
              <a:rPr lang="sk-SK" altLang="hu-HU" sz="2400" b="1" dirty="0" smtClean="0"/>
              <a:t>dolgozó</a:t>
            </a:r>
            <a:r>
              <a:rPr lang="sk-SK" altLang="hu-HU" sz="2400" b="1" dirty="0"/>
              <a:t> </a:t>
            </a:r>
            <a:r>
              <a:rPr lang="sk-SK" altLang="hu-HU" sz="2400" b="1" dirty="0" smtClean="0"/>
              <a:t>és </a:t>
            </a:r>
            <a:r>
              <a:rPr lang="sk-SK" altLang="hu-HU" sz="2400" b="1" dirty="0"/>
              <a:t>tanuló magyarok tartják a kapcsolatot</a:t>
            </a:r>
            <a:endParaRPr lang="hu-HU" altLang="hu-HU" sz="2400" b="1" dirty="0"/>
          </a:p>
        </p:txBody>
      </p:sp>
      <p:pic>
        <p:nvPicPr>
          <p:cNvPr id="2151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91511">
            <a:off x="6483350" y="5116513"/>
            <a:ext cx="2400300"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0" descr="https://scontent-vie1-1.xx.fbcdn.net/hphotos-xap1/v/t1.0-9/11174776_1023098247719380_2516343074351327867_n.jpg?oh=3c0264e48dc9de2882c56dcee101bf98&amp;oe=55BF9EE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1125538"/>
            <a:ext cx="1774825"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1511"/>
                                        </p:tgtEl>
                                      </p:cBhvr>
                                      <p:by x="150000" y="150000"/>
                                    </p:animScale>
                                  </p:childTnLst>
                                </p:cTn>
                              </p:par>
                              <p:par>
                                <p:cTn id="7" presetID="6" presetClass="emph" presetSubtype="0" fill="hold" nodeType="withEffect">
                                  <p:stCondLst>
                                    <p:cond delay="0"/>
                                  </p:stCondLst>
                                  <p:childTnLst>
                                    <p:animScale>
                                      <p:cBhvr>
                                        <p:cTn id="8" dur="2000" fill="hold"/>
                                        <p:tgtEl>
                                          <p:spTgt spid="21510"/>
                                        </p:tgtEl>
                                      </p:cBhvr>
                                      <p:by x="150000" y="150000"/>
                                    </p:animScale>
                                  </p:childTnLst>
                                </p:cTn>
                              </p:par>
                              <p:par>
                                <p:cTn id="9" presetID="6" presetClass="emph" presetSubtype="0" fill="hold" nodeType="withEffect">
                                  <p:stCondLst>
                                    <p:cond delay="0"/>
                                  </p:stCondLst>
                                  <p:childTnLst>
                                    <p:animScale>
                                      <p:cBhvr>
                                        <p:cTn id="10" dur="2000" fill="hold"/>
                                        <p:tgtEl>
                                          <p:spTgt spid="2150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kTextu 3"/>
          <p:cNvSpPr txBox="1">
            <a:spLocks noChangeArrowheads="1"/>
          </p:cNvSpPr>
          <p:nvPr/>
        </p:nvSpPr>
        <p:spPr bwMode="auto">
          <a:xfrm>
            <a:off x="2411760" y="4548692"/>
            <a:ext cx="65563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hu-HU" altLang="hu-HU" sz="2000" b="1" i="1" dirty="0"/>
              <a:t>„ </a:t>
            </a:r>
            <a:r>
              <a:rPr lang="sk-SK" altLang="hu-HU" sz="2000" b="1" i="1" dirty="0" err="1"/>
              <a:t>Nagyszerű</a:t>
            </a:r>
            <a:r>
              <a:rPr lang="sk-SK" altLang="hu-HU" sz="2000" b="1" i="1" dirty="0"/>
              <a:t> </a:t>
            </a:r>
            <a:r>
              <a:rPr lang="sk-SK" altLang="hu-HU" sz="2000" b="1" i="1" dirty="0" err="1"/>
              <a:t>lehetőség</a:t>
            </a:r>
            <a:r>
              <a:rPr lang="sk-SK" altLang="hu-HU" sz="2000" b="1" i="1" dirty="0"/>
              <a:t> </a:t>
            </a:r>
            <a:r>
              <a:rPr lang="sk-SK" altLang="hu-HU" sz="2000" b="1" i="1" dirty="0" err="1"/>
              <a:t>főként</a:t>
            </a:r>
            <a:r>
              <a:rPr lang="sk-SK" altLang="hu-HU" sz="2000" b="1" i="1" dirty="0"/>
              <a:t> </a:t>
            </a:r>
            <a:r>
              <a:rPr lang="sk-SK" altLang="hu-HU" sz="2000" b="1" i="1" dirty="0" err="1"/>
              <a:t>az</a:t>
            </a:r>
            <a:r>
              <a:rPr lang="sk-SK" altLang="hu-HU" sz="2000" b="1" i="1" dirty="0"/>
              <a:t> </a:t>
            </a:r>
            <a:r>
              <a:rPr lang="sk-SK" altLang="hu-HU" sz="2000" b="1" i="1" dirty="0" err="1"/>
              <a:t>angol</a:t>
            </a:r>
            <a:r>
              <a:rPr lang="sk-SK" altLang="hu-HU" sz="2000" b="1" i="1" dirty="0"/>
              <a:t> </a:t>
            </a:r>
            <a:r>
              <a:rPr lang="sk-SK" altLang="hu-HU" sz="2000" b="1" i="1" dirty="0" err="1"/>
              <a:t>nyelv</a:t>
            </a:r>
            <a:r>
              <a:rPr lang="sk-SK" altLang="hu-HU" sz="2000" b="1" i="1" dirty="0"/>
              <a:t> </a:t>
            </a:r>
            <a:r>
              <a:rPr lang="sk-SK" altLang="hu-HU" sz="2000" b="1" i="1" dirty="0" err="1"/>
              <a:t>használata</a:t>
            </a:r>
            <a:r>
              <a:rPr lang="sk-SK" altLang="hu-HU" sz="2000" b="1" i="1" dirty="0"/>
              <a:t> </a:t>
            </a:r>
            <a:r>
              <a:rPr lang="sk-SK" altLang="hu-HU" sz="2000" b="1" i="1" dirty="0" err="1"/>
              <a:t>szempontjából</a:t>
            </a:r>
            <a:r>
              <a:rPr lang="sk-SK" altLang="hu-HU" sz="2000" b="1" i="1" dirty="0"/>
              <a:t>. </a:t>
            </a:r>
            <a:r>
              <a:rPr lang="sk-SK" altLang="hu-HU" sz="2000" b="1" i="1" dirty="0" err="1"/>
              <a:t>Mivel</a:t>
            </a:r>
            <a:r>
              <a:rPr lang="sk-SK" altLang="hu-HU" sz="2000" b="1" i="1" dirty="0"/>
              <a:t> </a:t>
            </a:r>
            <a:r>
              <a:rPr lang="sk-SK" altLang="hu-HU" sz="2000" b="1" i="1" dirty="0" err="1"/>
              <a:t>egy</a:t>
            </a:r>
            <a:r>
              <a:rPr lang="sk-SK" altLang="hu-HU" sz="2000" b="1" i="1" dirty="0"/>
              <a:t> </a:t>
            </a:r>
            <a:r>
              <a:rPr lang="sk-SK" altLang="hu-HU" sz="2000" b="1" i="1" dirty="0" err="1"/>
              <a:t>színes</a:t>
            </a:r>
            <a:r>
              <a:rPr lang="sk-SK" altLang="hu-HU" sz="2000" b="1" i="1" dirty="0"/>
              <a:t>, </a:t>
            </a:r>
            <a:r>
              <a:rPr lang="sk-SK" altLang="hu-HU" sz="2000" b="1" i="1" dirty="0" err="1"/>
              <a:t>nemzetközi</a:t>
            </a:r>
            <a:r>
              <a:rPr lang="sk-SK" altLang="hu-HU" sz="2000" b="1" i="1" dirty="0"/>
              <a:t> </a:t>
            </a:r>
            <a:r>
              <a:rPr lang="sk-SK" altLang="hu-HU" sz="2000" b="1" i="1" dirty="0" err="1"/>
              <a:t>társaságba</a:t>
            </a:r>
            <a:r>
              <a:rPr lang="sk-SK" altLang="hu-HU" sz="2000" b="1" i="1" dirty="0"/>
              <a:t> </a:t>
            </a:r>
            <a:r>
              <a:rPr lang="sk-SK" altLang="hu-HU" sz="2000" b="1" i="1" dirty="0" err="1"/>
              <a:t>kerül</a:t>
            </a:r>
            <a:r>
              <a:rPr lang="sk-SK" altLang="hu-HU" sz="2000" b="1" i="1" dirty="0"/>
              <a:t> </a:t>
            </a:r>
            <a:r>
              <a:rPr lang="sk-SK" altLang="hu-HU" sz="2000" b="1" i="1" dirty="0" err="1"/>
              <a:t>az</a:t>
            </a:r>
            <a:r>
              <a:rPr lang="sk-SK" altLang="hu-HU" sz="2000" b="1" i="1" dirty="0"/>
              <a:t> </a:t>
            </a:r>
            <a:r>
              <a:rPr lang="sk-SK" altLang="hu-HU" sz="2000" b="1" i="1" dirty="0" err="1"/>
              <a:t>ember</a:t>
            </a:r>
            <a:r>
              <a:rPr lang="sk-SK" altLang="hu-HU" sz="2000" b="1" i="1" dirty="0"/>
              <a:t>, </a:t>
            </a:r>
            <a:r>
              <a:rPr lang="sk-SK" altLang="hu-HU" sz="2000" b="1" i="1" dirty="0" err="1"/>
              <a:t>sokat</a:t>
            </a:r>
            <a:r>
              <a:rPr lang="sk-SK" altLang="hu-HU" sz="2000" b="1" i="1" dirty="0"/>
              <a:t> </a:t>
            </a:r>
            <a:r>
              <a:rPr lang="sk-SK" altLang="hu-HU" sz="2000" b="1" i="1" dirty="0" err="1"/>
              <a:t>lehet</a:t>
            </a:r>
            <a:r>
              <a:rPr lang="sk-SK" altLang="hu-HU" sz="2000" b="1" i="1" dirty="0"/>
              <a:t> </a:t>
            </a:r>
            <a:r>
              <a:rPr lang="sk-SK" altLang="hu-HU" sz="2000" b="1" i="1" dirty="0" err="1"/>
              <a:t>tanulni</a:t>
            </a:r>
            <a:r>
              <a:rPr lang="sk-SK" altLang="hu-HU" sz="2000" b="1" i="1" dirty="0"/>
              <a:t> </a:t>
            </a:r>
            <a:r>
              <a:rPr lang="sk-SK" altLang="hu-HU" sz="2000" b="1" i="1" dirty="0" err="1"/>
              <a:t>egymás</a:t>
            </a:r>
            <a:r>
              <a:rPr lang="sk-SK" altLang="hu-HU" sz="2000" b="1" i="1" dirty="0"/>
              <a:t> </a:t>
            </a:r>
            <a:r>
              <a:rPr lang="sk-SK" altLang="hu-HU" sz="2000" b="1" i="1" dirty="0" err="1"/>
              <a:t>kultúrájáról</a:t>
            </a:r>
            <a:r>
              <a:rPr lang="sk-SK" altLang="hu-HU" sz="2000" b="1" i="1" dirty="0"/>
              <a:t>, </a:t>
            </a:r>
            <a:r>
              <a:rPr lang="sk-SK" altLang="hu-HU" sz="2000" b="1" i="1" dirty="0" err="1"/>
              <a:t>szokásairól</a:t>
            </a:r>
            <a:r>
              <a:rPr lang="sk-SK" altLang="hu-HU" sz="2000" b="1" i="1" dirty="0"/>
              <a:t>. A </a:t>
            </a:r>
            <a:r>
              <a:rPr lang="sk-SK" altLang="hu-HU" sz="2000" b="1" i="1" dirty="0" err="1"/>
              <a:t>nyelvtudás</a:t>
            </a:r>
            <a:r>
              <a:rPr lang="sk-SK" altLang="hu-HU" sz="2000" b="1" i="1" dirty="0"/>
              <a:t> </a:t>
            </a:r>
            <a:r>
              <a:rPr lang="sk-SK" altLang="hu-HU" sz="2000" b="1" i="1" dirty="0" err="1"/>
              <a:t>pedig</a:t>
            </a:r>
            <a:r>
              <a:rPr lang="sk-SK" altLang="hu-HU" sz="2000" b="1" i="1" dirty="0"/>
              <a:t> </a:t>
            </a:r>
            <a:r>
              <a:rPr lang="sk-SK" altLang="hu-HU" sz="2000" b="1" i="1" dirty="0" err="1"/>
              <a:t>sokkal</a:t>
            </a:r>
            <a:r>
              <a:rPr lang="sk-SK" altLang="hu-HU" sz="2000" b="1" i="1" dirty="0"/>
              <a:t> </a:t>
            </a:r>
            <a:r>
              <a:rPr lang="sk-SK" altLang="hu-HU" sz="2000" b="1" i="1" dirty="0" err="1"/>
              <a:t>gyorsabban</a:t>
            </a:r>
            <a:r>
              <a:rPr lang="sk-SK" altLang="hu-HU" sz="2000" b="1" i="1" dirty="0"/>
              <a:t> </a:t>
            </a:r>
            <a:r>
              <a:rPr lang="sk-SK" altLang="hu-HU" sz="2000" b="1" i="1" dirty="0" err="1"/>
              <a:t>fejlődik</a:t>
            </a:r>
            <a:r>
              <a:rPr lang="sk-SK" altLang="hu-HU" sz="2000" b="1" i="1" dirty="0"/>
              <a:t>, </a:t>
            </a:r>
            <a:r>
              <a:rPr lang="sk-SK" altLang="hu-HU" sz="2000" b="1" i="1" dirty="0" err="1"/>
              <a:t>mivel</a:t>
            </a:r>
            <a:r>
              <a:rPr lang="sk-SK" altLang="hu-HU" sz="2000" b="1" i="1" dirty="0"/>
              <a:t> </a:t>
            </a:r>
            <a:r>
              <a:rPr lang="sk-SK" altLang="hu-HU" sz="2000" b="1" i="1" dirty="0" err="1"/>
              <a:t>aktívan</a:t>
            </a:r>
            <a:r>
              <a:rPr lang="sk-SK" altLang="hu-HU" sz="2000" b="1" i="1" dirty="0"/>
              <a:t> </a:t>
            </a:r>
            <a:r>
              <a:rPr lang="sk-SK" altLang="hu-HU" sz="2000" b="1" i="1" dirty="0" err="1"/>
              <a:t>használjuk</a:t>
            </a:r>
            <a:r>
              <a:rPr lang="sk-SK" altLang="hu-HU" sz="2000" b="1" i="1" dirty="0"/>
              <a:t> </a:t>
            </a:r>
            <a:r>
              <a:rPr lang="sk-SK" altLang="hu-HU" sz="2000" b="1" i="1" dirty="0" err="1"/>
              <a:t>az</a:t>
            </a:r>
            <a:r>
              <a:rPr lang="sk-SK" altLang="hu-HU" sz="2000" b="1" i="1" dirty="0"/>
              <a:t> </a:t>
            </a:r>
            <a:r>
              <a:rPr lang="sk-SK" altLang="hu-HU" sz="2000" b="1" i="1" dirty="0" err="1"/>
              <a:t>idegen</a:t>
            </a:r>
            <a:r>
              <a:rPr lang="sk-SK" altLang="hu-HU" sz="2000" b="1" i="1" dirty="0"/>
              <a:t> </a:t>
            </a:r>
            <a:r>
              <a:rPr lang="sk-SK" altLang="hu-HU" sz="2000" b="1" i="1" dirty="0" err="1"/>
              <a:t>nyelvet</a:t>
            </a:r>
            <a:r>
              <a:rPr lang="sk-SK" altLang="hu-HU" sz="2000" b="1" i="1" dirty="0"/>
              <a:t> </a:t>
            </a:r>
            <a:r>
              <a:rPr lang="sk-SK" altLang="hu-HU" sz="2000" b="1" i="1" dirty="0" err="1"/>
              <a:t>minden</a:t>
            </a:r>
            <a:r>
              <a:rPr lang="sk-SK" altLang="hu-HU" sz="2000" b="1" i="1" dirty="0"/>
              <a:t> </a:t>
            </a:r>
            <a:r>
              <a:rPr lang="sk-SK" altLang="hu-HU" sz="2000" b="1" i="1" dirty="0" err="1"/>
              <a:t>nap</a:t>
            </a:r>
            <a:r>
              <a:rPr lang="sk-SK" altLang="hu-HU" sz="2000" b="1" i="1" dirty="0"/>
              <a:t>.</a:t>
            </a:r>
            <a:r>
              <a:rPr lang="hu-HU" altLang="hu-HU" sz="2000" b="1" dirty="0"/>
              <a:t> ”</a:t>
            </a:r>
            <a:r>
              <a:rPr lang="hu-HU" altLang="hu-HU" sz="2000" b="1" i="1" dirty="0"/>
              <a:t>  </a:t>
            </a:r>
            <a:r>
              <a:rPr lang="hu-HU" altLang="hu-HU" sz="2000" b="1" dirty="0"/>
              <a:t>Nagy Cecília</a:t>
            </a:r>
          </a:p>
        </p:txBody>
      </p:sp>
      <p:pic>
        <p:nvPicPr>
          <p:cNvPr id="4098" name="Picture 2" descr="http://fts.mtafki.hu/krakkoi_uni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032" y="1055796"/>
            <a:ext cx="8316416" cy="3492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http://www.go-poland.pl/sites/default/files/foto_ucz_wiz/1/budynek_glowny_uniwersytetu_pedagogicznego_id_125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83051">
            <a:off x="212028" y="5151443"/>
            <a:ext cx="2451277" cy="1634184"/>
          </a:xfrm>
          <a:prstGeom prst="roundRect">
            <a:avLst>
              <a:gd name="adj" fmla="val 2810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Nadpis 1"/>
          <p:cNvSpPr>
            <a:spLocks noGrp="1"/>
          </p:cNvSpPr>
          <p:nvPr>
            <p:ph type="title"/>
          </p:nvPr>
        </p:nvSpPr>
        <p:spPr>
          <a:xfrm>
            <a:off x="365293" y="8531"/>
            <a:ext cx="8507288" cy="1143000"/>
          </a:xfrm>
        </p:spPr>
        <p:txBody>
          <a:bodyPr/>
          <a:lstStyle/>
          <a:p>
            <a:pPr eaLnBrk="1" hangingPunct="1"/>
            <a:r>
              <a:rPr lang="en-US" altLang="hu-HU" sz="3200" dirty="0" err="1" smtClean="0">
                <a:solidFill>
                  <a:srgbClr val="C00000"/>
                </a:solidFill>
              </a:rPr>
              <a:t>Pedagogi</a:t>
            </a:r>
            <a:r>
              <a:rPr lang="sk-SK" altLang="hu-HU" sz="3200" dirty="0" smtClean="0">
                <a:solidFill>
                  <a:srgbClr val="C00000"/>
                </a:solidFill>
              </a:rPr>
              <a:t>c</a:t>
            </a:r>
            <a:r>
              <a:rPr lang="en-US" altLang="hu-HU" sz="3200" dirty="0" smtClean="0">
                <a:solidFill>
                  <a:srgbClr val="C00000"/>
                </a:solidFill>
              </a:rPr>
              <a:t>al University of Cracow</a:t>
            </a:r>
            <a:r>
              <a:rPr lang="en-US" altLang="hu-HU" sz="3200" dirty="0" smtClean="0"/>
              <a:t> </a:t>
            </a:r>
            <a:endParaRPr lang="hu-HU" altLang="hu-HU" sz="3200" dirty="0" smtClean="0"/>
          </a:p>
        </p:txBody>
      </p:sp>
      <p:pic>
        <p:nvPicPr>
          <p:cNvPr id="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262607"/>
            <a:ext cx="6365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5950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10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txBox="1">
            <a:spLocks/>
          </p:cNvSpPr>
          <p:nvPr/>
        </p:nvSpPr>
        <p:spPr bwMode="auto">
          <a:xfrm>
            <a:off x="1691680" y="43880"/>
            <a:ext cx="511256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hu-HU" altLang="hu-HU" dirty="0" smtClean="0">
                <a:solidFill>
                  <a:srgbClr val="C00000"/>
                </a:solidFill>
              </a:rPr>
              <a:t>   Románia</a:t>
            </a:r>
          </a:p>
        </p:txBody>
      </p:sp>
      <p:pic>
        <p:nvPicPr>
          <p:cNvPr id="2050" name="Picture 2" descr="http://csengersima.hu/files/zaszlo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020" y="124272"/>
            <a:ext cx="1068660" cy="71244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ok 3"/>
          <p:cNvPicPr>
            <a:picLocks noChangeAspect="1"/>
          </p:cNvPicPr>
          <p:nvPr/>
        </p:nvPicPr>
        <p:blipFill>
          <a:blip r:embed="rId3"/>
          <a:stretch>
            <a:fillRect/>
          </a:stretch>
        </p:blipFill>
        <p:spPr>
          <a:xfrm>
            <a:off x="1876896" y="615380"/>
            <a:ext cx="6741815" cy="37986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Above"/>
            <a:lightRig rig="threePt" dir="t"/>
          </a:scene3d>
          <a:sp3d contourW="6350" prstMaterial="matte">
            <a:bevelT w="101600" h="101600"/>
            <a:contourClr>
              <a:srgbClr val="969696"/>
            </a:contourClr>
          </a:sp3d>
        </p:spPr>
      </p:pic>
      <p:sp>
        <p:nvSpPr>
          <p:cNvPr id="5" name="BlokTextu 4"/>
          <p:cNvSpPr txBox="1"/>
          <p:nvPr/>
        </p:nvSpPr>
        <p:spPr>
          <a:xfrm>
            <a:off x="215008" y="4635360"/>
            <a:ext cx="8928992" cy="1938992"/>
          </a:xfrm>
          <a:prstGeom prst="rect">
            <a:avLst/>
          </a:prstGeom>
          <a:noFill/>
        </p:spPr>
        <p:txBody>
          <a:bodyPr wrap="square" rtlCol="0">
            <a:spAutoFit/>
          </a:bodyPr>
          <a:lstStyle/>
          <a:p>
            <a:r>
              <a:rPr lang="sk-SK" sz="2000" b="1" dirty="0" smtClean="0">
                <a:solidFill>
                  <a:schemeClr val="tx1">
                    <a:lumMod val="75000"/>
                  </a:schemeClr>
                </a:solidFill>
              </a:rPr>
              <a:t>1-Cluj-Napoca (</a:t>
            </a:r>
            <a:r>
              <a:rPr lang="sk-SK" sz="2000" b="1" dirty="0" err="1" smtClean="0">
                <a:solidFill>
                  <a:schemeClr val="tx1">
                    <a:lumMod val="75000"/>
                  </a:schemeClr>
                </a:solidFill>
              </a:rPr>
              <a:t>Kolozsvár</a:t>
            </a:r>
            <a:r>
              <a:rPr lang="sk-SK" sz="2000" b="1" dirty="0" smtClean="0">
                <a:solidFill>
                  <a:schemeClr val="tx1">
                    <a:lumMod val="75000"/>
                  </a:schemeClr>
                </a:solidFill>
              </a:rPr>
              <a:t>) - </a:t>
            </a:r>
            <a:r>
              <a:rPr lang="sk-SK" sz="2000" b="1" dirty="0" err="1" smtClean="0">
                <a:solidFill>
                  <a:srgbClr val="FF0000"/>
                </a:solidFill>
              </a:rPr>
              <a:t>University</a:t>
            </a:r>
            <a:r>
              <a:rPr lang="sk-SK" sz="2000" b="1" dirty="0" smtClean="0">
                <a:solidFill>
                  <a:schemeClr val="tx1">
                    <a:lumMod val="75000"/>
                  </a:schemeClr>
                </a:solidFill>
              </a:rPr>
              <a:t> </a:t>
            </a:r>
            <a:r>
              <a:rPr lang="sk-SK" sz="2000" b="1" dirty="0" err="1" smtClean="0">
                <a:solidFill>
                  <a:srgbClr val="00B050"/>
                </a:solidFill>
              </a:rPr>
              <a:t>Babes-</a:t>
            </a:r>
            <a:r>
              <a:rPr lang="sk-SK" sz="2000" b="1" dirty="0" err="1" smtClean="0">
                <a:solidFill>
                  <a:srgbClr val="FFC000"/>
                </a:solidFill>
              </a:rPr>
              <a:t>Bolyai</a:t>
            </a:r>
            <a:r>
              <a:rPr lang="sk-SK" sz="2000" b="1" dirty="0" smtClean="0">
                <a:solidFill>
                  <a:srgbClr val="FFC000"/>
                </a:solidFill>
              </a:rPr>
              <a:t> </a:t>
            </a:r>
            <a:r>
              <a:rPr lang="sk-SK" sz="2000" b="1" dirty="0" smtClean="0">
                <a:solidFill>
                  <a:srgbClr val="00B050"/>
                </a:solidFill>
              </a:rPr>
              <a:t>(</a:t>
            </a:r>
            <a:r>
              <a:rPr lang="sk-SK" sz="2000" b="1" dirty="0" err="1" smtClean="0">
                <a:solidFill>
                  <a:srgbClr val="00B050"/>
                </a:solidFill>
              </a:rPr>
              <a:t>kémia</a:t>
            </a:r>
            <a:r>
              <a:rPr lang="sk-SK" sz="2000" b="1" dirty="0" smtClean="0">
                <a:solidFill>
                  <a:srgbClr val="00B050"/>
                </a:solidFill>
              </a:rPr>
              <a:t>, </a:t>
            </a:r>
            <a:r>
              <a:rPr lang="sk-SK" sz="2000" b="1" dirty="0" err="1" smtClean="0">
                <a:solidFill>
                  <a:srgbClr val="00B050"/>
                </a:solidFill>
              </a:rPr>
              <a:t>tanárképzés</a:t>
            </a:r>
            <a:r>
              <a:rPr lang="sk-SK" sz="2000" b="1" dirty="0" smtClean="0">
                <a:solidFill>
                  <a:srgbClr val="00B050"/>
                </a:solidFill>
              </a:rPr>
              <a:t>)</a:t>
            </a:r>
          </a:p>
          <a:p>
            <a:r>
              <a:rPr lang="sk-SK" sz="2000" b="1" dirty="0" smtClean="0">
                <a:solidFill>
                  <a:schemeClr val="tx1">
                    <a:lumMod val="75000"/>
                  </a:schemeClr>
                </a:solidFill>
              </a:rPr>
              <a:t>                                                - </a:t>
            </a:r>
            <a:r>
              <a:rPr lang="sk-SK" sz="2000" b="1" dirty="0" smtClean="0">
                <a:solidFill>
                  <a:srgbClr val="FF0000"/>
                </a:solidFill>
              </a:rPr>
              <a:t>SAPIENTIA Hungarian </a:t>
            </a:r>
            <a:r>
              <a:rPr lang="sk-SK" sz="2000" b="1" dirty="0" smtClean="0">
                <a:solidFill>
                  <a:srgbClr val="00B050"/>
                </a:solidFill>
              </a:rPr>
              <a:t>University of </a:t>
            </a:r>
            <a:r>
              <a:rPr lang="sk-SK" sz="2000" b="1" dirty="0" err="1" smtClean="0">
                <a:solidFill>
                  <a:srgbClr val="00B050"/>
                </a:solidFill>
              </a:rPr>
              <a:t>Transylvania</a:t>
            </a:r>
            <a:r>
              <a:rPr lang="sk-SK" sz="2000" b="1" dirty="0" smtClean="0">
                <a:solidFill>
                  <a:srgbClr val="00B050"/>
                </a:solidFill>
              </a:rPr>
              <a:t> </a:t>
            </a:r>
          </a:p>
          <a:p>
            <a:r>
              <a:rPr lang="sk-SK" sz="2000" b="1" dirty="0">
                <a:solidFill>
                  <a:srgbClr val="00B050"/>
                </a:solidFill>
              </a:rPr>
              <a:t> </a:t>
            </a:r>
            <a:r>
              <a:rPr lang="sk-SK" sz="2000" b="1" dirty="0" smtClean="0">
                <a:solidFill>
                  <a:srgbClr val="00B050"/>
                </a:solidFill>
              </a:rPr>
              <a:t>                                                 (bio, </a:t>
            </a:r>
            <a:r>
              <a:rPr lang="sk-SK" sz="2000" b="1" dirty="0" err="1" smtClean="0">
                <a:solidFill>
                  <a:srgbClr val="00B050"/>
                </a:solidFill>
              </a:rPr>
              <a:t>kémia</a:t>
            </a:r>
            <a:r>
              <a:rPr lang="sk-SK" sz="2000" b="1" dirty="0" smtClean="0">
                <a:solidFill>
                  <a:srgbClr val="00B050"/>
                </a:solidFill>
              </a:rPr>
              <a:t>, </a:t>
            </a:r>
            <a:r>
              <a:rPr lang="sk-SK" sz="2000" b="1" dirty="0" err="1" smtClean="0">
                <a:solidFill>
                  <a:srgbClr val="00B050"/>
                </a:solidFill>
              </a:rPr>
              <a:t>tanárképzés</a:t>
            </a:r>
            <a:r>
              <a:rPr lang="sk-SK" sz="2000" b="1" dirty="0" smtClean="0">
                <a:solidFill>
                  <a:srgbClr val="00B050"/>
                </a:solidFill>
              </a:rPr>
              <a:t>, </a:t>
            </a:r>
            <a:r>
              <a:rPr lang="sk-SK" sz="2000" b="1" dirty="0" err="1" smtClean="0">
                <a:solidFill>
                  <a:srgbClr val="00B050"/>
                </a:solidFill>
              </a:rPr>
              <a:t>szociológia</a:t>
            </a:r>
            <a:r>
              <a:rPr lang="sk-SK" sz="2000" b="1" dirty="0" smtClean="0">
                <a:solidFill>
                  <a:srgbClr val="00B050"/>
                </a:solidFill>
              </a:rPr>
              <a:t>)</a:t>
            </a:r>
          </a:p>
          <a:p>
            <a:r>
              <a:rPr lang="sk-SK" sz="2000" b="1" dirty="0" smtClean="0">
                <a:solidFill>
                  <a:schemeClr val="tx1">
                    <a:lumMod val="75000"/>
                  </a:schemeClr>
                </a:solidFill>
              </a:rPr>
              <a:t>                                                - </a:t>
            </a:r>
            <a:r>
              <a:rPr lang="sk-SK" sz="2000" b="1" dirty="0" smtClean="0">
                <a:solidFill>
                  <a:srgbClr val="FFC000"/>
                </a:solidFill>
              </a:rPr>
              <a:t>Protestant Theological Institute of </a:t>
            </a:r>
            <a:r>
              <a:rPr lang="sk-SK" sz="2000" b="1" dirty="0" err="1" smtClean="0">
                <a:solidFill>
                  <a:srgbClr val="FFC000"/>
                </a:solidFill>
              </a:rPr>
              <a:t>Cluj-Napoca</a:t>
            </a:r>
            <a:r>
              <a:rPr lang="sk-SK" sz="2000" b="1" dirty="0" smtClean="0">
                <a:solidFill>
                  <a:srgbClr val="FFC000"/>
                </a:solidFill>
              </a:rPr>
              <a:t> </a:t>
            </a:r>
          </a:p>
          <a:p>
            <a:r>
              <a:rPr lang="sk-SK" sz="2000" b="1" dirty="0">
                <a:solidFill>
                  <a:srgbClr val="FFC000"/>
                </a:solidFill>
              </a:rPr>
              <a:t> </a:t>
            </a:r>
            <a:r>
              <a:rPr lang="sk-SK" sz="2000" b="1" dirty="0" smtClean="0">
                <a:solidFill>
                  <a:srgbClr val="FFC000"/>
                </a:solidFill>
              </a:rPr>
              <a:t> 			</a:t>
            </a:r>
            <a:r>
              <a:rPr lang="sk-SK" sz="2000" b="1" dirty="0" smtClean="0">
                <a:solidFill>
                  <a:srgbClr val="FF0000"/>
                </a:solidFill>
              </a:rPr>
              <a:t>- </a:t>
            </a:r>
            <a:r>
              <a:rPr lang="sk-SK" sz="2000" b="1" dirty="0" err="1">
                <a:solidFill>
                  <a:srgbClr val="FF0000"/>
                </a:solidFill>
              </a:rPr>
              <a:t>T</a:t>
            </a:r>
            <a:r>
              <a:rPr lang="sk-SK" sz="2000" b="1" dirty="0" err="1" smtClean="0">
                <a:solidFill>
                  <a:srgbClr val="FF0000"/>
                </a:solidFill>
              </a:rPr>
              <a:t>echnical</a:t>
            </a:r>
            <a:r>
              <a:rPr lang="sk-SK" sz="2000" b="1" dirty="0" smtClean="0">
                <a:solidFill>
                  <a:srgbClr val="FF0000"/>
                </a:solidFill>
              </a:rPr>
              <a:t> </a:t>
            </a:r>
            <a:r>
              <a:rPr lang="sk-SK" sz="2000" b="1" dirty="0" err="1" smtClean="0">
                <a:solidFill>
                  <a:srgbClr val="FF0000"/>
                </a:solidFill>
              </a:rPr>
              <a:t>University</a:t>
            </a:r>
            <a:r>
              <a:rPr lang="sk-SK" sz="2000" b="1" dirty="0" smtClean="0">
                <a:solidFill>
                  <a:srgbClr val="FF0000"/>
                </a:solidFill>
              </a:rPr>
              <a:t> of </a:t>
            </a:r>
            <a:r>
              <a:rPr lang="sk-SK" sz="2000" b="1" dirty="0" err="1" smtClean="0">
                <a:solidFill>
                  <a:srgbClr val="FF0000"/>
                </a:solidFill>
              </a:rPr>
              <a:t>Cluj-Napoca</a:t>
            </a:r>
            <a:endParaRPr lang="sk-SK" sz="2000" b="1" dirty="0" smtClean="0">
              <a:solidFill>
                <a:srgbClr val="FF0000"/>
              </a:solidFill>
            </a:endParaRPr>
          </a:p>
          <a:p>
            <a:r>
              <a:rPr lang="sk-SK" sz="2000" b="1" dirty="0" smtClean="0">
                <a:solidFill>
                  <a:schemeClr val="tx1">
                    <a:lumMod val="75000"/>
                  </a:schemeClr>
                </a:solidFill>
              </a:rPr>
              <a:t>2-Oradea (Nagyvárad)        - </a:t>
            </a:r>
            <a:r>
              <a:rPr lang="sk-SK" sz="2000" b="1" dirty="0" smtClean="0">
                <a:solidFill>
                  <a:srgbClr val="FFC000"/>
                </a:solidFill>
              </a:rPr>
              <a:t>Partium Christian </a:t>
            </a:r>
            <a:r>
              <a:rPr lang="sk-SK" sz="2000" b="1" dirty="0" smtClean="0">
                <a:solidFill>
                  <a:srgbClr val="FF0000"/>
                </a:solidFill>
              </a:rPr>
              <a:t>University </a:t>
            </a:r>
          </a:p>
        </p:txBody>
      </p:sp>
      <p:pic>
        <p:nvPicPr>
          <p:cNvPr id="6" name="Picture 4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381" y="303417"/>
            <a:ext cx="8568952" cy="6270935"/>
          </a:xfrm>
          <a:prstGeom prst="rect">
            <a:avLst/>
          </a:prstGeom>
          <a:noFill/>
        </p:spPr>
      </p:pic>
      <p:pic>
        <p:nvPicPr>
          <p:cNvPr id="7" name="Picture 4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9052" y="303417"/>
            <a:ext cx="5393884" cy="6066081"/>
          </a:xfrm>
          <a:prstGeom prst="rect">
            <a:avLst/>
          </a:prstGeom>
          <a:noFill/>
        </p:spPr>
      </p:pic>
      <p:pic>
        <p:nvPicPr>
          <p:cNvPr id="8" name="Picture 4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8209" y="697306"/>
            <a:ext cx="7981689" cy="5886451"/>
          </a:xfrm>
          <a:prstGeom prst="rect">
            <a:avLst/>
          </a:prstGeom>
          <a:noFill/>
        </p:spPr>
      </p:pic>
      <p:pic>
        <p:nvPicPr>
          <p:cNvPr id="9" name="Picture 49"/>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4617" y="1038122"/>
            <a:ext cx="8077296" cy="5819878"/>
          </a:xfrm>
          <a:prstGeom prst="rect">
            <a:avLst/>
          </a:prstGeom>
          <a:noFill/>
        </p:spPr>
      </p:pic>
      <p:pic>
        <p:nvPicPr>
          <p:cNvPr id="10" name="Picture 14"/>
          <p:cNvPicPr/>
          <p:nvPr/>
        </p:nvPicPr>
        <p:blipFill>
          <a:blip r:embed="rId8">
            <a:extLst>
              <a:ext uri="{28A0092B-C50C-407E-A947-70E740481C1C}">
                <a14:useLocalDpi xmlns:a14="http://schemas.microsoft.com/office/drawing/2010/main" val="0"/>
              </a:ext>
            </a:extLst>
          </a:blip>
          <a:srcRect/>
          <a:stretch>
            <a:fillRect/>
          </a:stretch>
        </p:blipFill>
        <p:spPr bwMode="auto">
          <a:xfrm>
            <a:off x="817650" y="594674"/>
            <a:ext cx="7723707" cy="5396307"/>
          </a:xfrm>
          <a:prstGeom prst="rect">
            <a:avLst/>
          </a:prstGeom>
          <a:noFill/>
          <a:ln>
            <a:noFill/>
          </a:ln>
          <a:extLst/>
        </p:spPr>
      </p:pic>
    </p:spTree>
    <p:extLst>
      <p:ext uri="{BB962C8B-B14F-4D97-AF65-F5344CB8AC3E}">
        <p14:creationId xmlns:p14="http://schemas.microsoft.com/office/powerpoint/2010/main" val="25169361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188" y="2276872"/>
            <a:ext cx="8229600" cy="1368152"/>
          </a:xfrm>
        </p:spPr>
        <p:txBody>
          <a:bodyPr>
            <a:normAutofit fontScale="90000"/>
          </a:bodyPr>
          <a:lstStyle/>
          <a:p>
            <a:r>
              <a:rPr lang="sk-SK" dirty="0" err="1" smtClean="0">
                <a:solidFill>
                  <a:schemeClr val="tx1"/>
                </a:solidFill>
              </a:rPr>
              <a:t>Kolozsvár</a:t>
            </a:r>
            <a:r>
              <a:rPr lang="sk-SK" dirty="0" smtClean="0">
                <a:solidFill>
                  <a:schemeClr val="tx1"/>
                </a:solidFill>
              </a:rPr>
              <a:t/>
            </a:r>
            <a:br>
              <a:rPr lang="sk-SK" dirty="0" smtClean="0">
                <a:solidFill>
                  <a:schemeClr val="tx1"/>
                </a:solidFill>
              </a:rPr>
            </a:br>
            <a:r>
              <a:rPr lang="sk-SK" dirty="0" smtClean="0">
                <a:solidFill>
                  <a:schemeClr val="tx1"/>
                </a:solidFill>
              </a:rPr>
              <a:t/>
            </a:r>
            <a:br>
              <a:rPr lang="sk-SK" dirty="0" smtClean="0">
                <a:solidFill>
                  <a:schemeClr val="tx1"/>
                </a:solidFill>
              </a:rPr>
            </a:br>
            <a:r>
              <a:rPr lang="sk-SK" dirty="0">
                <a:solidFill>
                  <a:schemeClr val="tx1"/>
                </a:solidFill>
              </a:rPr>
              <a:t/>
            </a:r>
            <a:br>
              <a:rPr lang="sk-SK" dirty="0">
                <a:solidFill>
                  <a:schemeClr val="tx1"/>
                </a:solidFill>
              </a:rPr>
            </a:br>
            <a:r>
              <a:rPr lang="sk-SK" dirty="0" smtClean="0">
                <a:solidFill>
                  <a:schemeClr val="tx1"/>
                </a:solidFill>
              </a:rPr>
              <a:t/>
            </a:r>
            <a:br>
              <a:rPr lang="sk-SK" dirty="0" smtClean="0">
                <a:solidFill>
                  <a:schemeClr val="tx1"/>
                </a:solidFill>
              </a:rPr>
            </a:br>
            <a:r>
              <a:rPr lang="sk-SK" dirty="0" smtClean="0">
                <a:solidFill>
                  <a:schemeClr val="tx1"/>
                </a:solidFill>
              </a:rPr>
              <a:t/>
            </a:r>
            <a:br>
              <a:rPr lang="sk-SK" dirty="0" smtClean="0">
                <a:solidFill>
                  <a:schemeClr val="tx1"/>
                </a:solidFill>
              </a:rPr>
            </a:br>
            <a:r>
              <a:rPr lang="sk-SK" dirty="0" smtClean="0">
                <a:solidFill>
                  <a:schemeClr val="tx1"/>
                </a:solidFill>
              </a:rPr>
              <a:t>Nagyvárad</a:t>
            </a:r>
            <a:r>
              <a:rPr lang="sk-SK" dirty="0">
                <a:solidFill>
                  <a:schemeClr val="tx1"/>
                </a:solidFill>
              </a:rPr>
              <a:t/>
            </a:r>
            <a:br>
              <a:rPr lang="sk-SK" dirty="0">
                <a:solidFill>
                  <a:schemeClr val="tx1"/>
                </a:solidFill>
              </a:rPr>
            </a:br>
            <a:r>
              <a:rPr lang="sk-SK" dirty="0">
                <a:solidFill>
                  <a:schemeClr val="tx1"/>
                </a:solidFill>
              </a:rPr>
              <a:t/>
            </a:r>
            <a:br>
              <a:rPr lang="sk-SK" dirty="0">
                <a:solidFill>
                  <a:schemeClr val="tx1"/>
                </a:solidFill>
              </a:rPr>
            </a:br>
            <a:r>
              <a:rPr lang="sk-SK" dirty="0" smtClean="0">
                <a:solidFill>
                  <a:schemeClr val="tx1"/>
                </a:solidFill>
              </a:rPr>
              <a:t/>
            </a:r>
            <a:br>
              <a:rPr lang="sk-SK" dirty="0" smtClean="0">
                <a:solidFill>
                  <a:schemeClr val="tx1"/>
                </a:solidFill>
              </a:rPr>
            </a:br>
            <a:r>
              <a:rPr lang="sk-SK" dirty="0">
                <a:solidFill>
                  <a:schemeClr val="tx1"/>
                </a:solidFill>
              </a:rPr>
              <a:t/>
            </a:r>
            <a:br>
              <a:rPr lang="sk-SK" dirty="0">
                <a:solidFill>
                  <a:schemeClr val="tx1"/>
                </a:solidFill>
              </a:rPr>
            </a:br>
            <a:endParaRPr lang="hu-HU" dirty="0">
              <a:solidFill>
                <a:schemeClr val="tx1"/>
              </a:solidFill>
            </a:endParaRPr>
          </a:p>
        </p:txBody>
      </p:sp>
      <p:sp>
        <p:nvSpPr>
          <p:cNvPr id="3" name="TextBox 2"/>
          <p:cNvSpPr txBox="1"/>
          <p:nvPr/>
        </p:nvSpPr>
        <p:spPr>
          <a:xfrm>
            <a:off x="35496" y="764704"/>
            <a:ext cx="7200800" cy="5539978"/>
          </a:xfrm>
          <a:prstGeom prst="rect">
            <a:avLst/>
          </a:prstGeom>
          <a:noFill/>
        </p:spPr>
        <p:txBody>
          <a:bodyPr wrap="square" rtlCol="0">
            <a:spAutoFit/>
          </a:bodyPr>
          <a:lstStyle/>
          <a:p>
            <a:pPr marL="285750" indent="-285750">
              <a:buFont typeface="Wingdings" panose="05000000000000000000" pitchFamily="2" charset="2"/>
              <a:buChar char="§"/>
            </a:pPr>
            <a:r>
              <a:rPr lang="sk-SK" dirty="0" smtClean="0"/>
              <a:t>Erdély történelmi központja</a:t>
            </a:r>
          </a:p>
          <a:p>
            <a:pPr marL="285750" indent="-285750">
              <a:buFont typeface="Wingdings" panose="05000000000000000000" pitchFamily="2" charset="2"/>
              <a:buChar char="§"/>
            </a:pPr>
            <a:r>
              <a:rPr lang="sk-SK" dirty="0" smtClean="0"/>
              <a:t>Románia 2. </a:t>
            </a:r>
            <a:r>
              <a:rPr lang="sk-SK" dirty="0" err="1" smtClean="0"/>
              <a:t>legnépesebb</a:t>
            </a:r>
            <a:r>
              <a:rPr lang="sk-SK" dirty="0" smtClean="0"/>
              <a:t> </a:t>
            </a:r>
            <a:r>
              <a:rPr lang="sk-SK" dirty="0" err="1" smtClean="0"/>
              <a:t>városa</a:t>
            </a:r>
            <a:endParaRPr lang="sk-SK" dirty="0" smtClean="0"/>
          </a:p>
          <a:p>
            <a:endParaRPr lang="sk-SK" dirty="0" smtClean="0"/>
          </a:p>
          <a:p>
            <a:r>
              <a:rPr lang="sk-SK" dirty="0" smtClean="0">
                <a:solidFill>
                  <a:srgbClr val="00B050"/>
                </a:solidFill>
              </a:rPr>
              <a:t>      </a:t>
            </a:r>
            <a:r>
              <a:rPr lang="sk-SK" sz="2000" dirty="0" err="1" smtClean="0">
                <a:solidFill>
                  <a:srgbClr val="00B050"/>
                </a:solidFill>
              </a:rPr>
              <a:t>Babes-Bolyai</a:t>
            </a:r>
            <a:r>
              <a:rPr lang="sk-SK" sz="2000" dirty="0" smtClean="0">
                <a:solidFill>
                  <a:srgbClr val="00B050"/>
                </a:solidFill>
              </a:rPr>
              <a:t> </a:t>
            </a:r>
            <a:r>
              <a:rPr lang="sk-SK" sz="2000" dirty="0" err="1" smtClean="0">
                <a:solidFill>
                  <a:srgbClr val="00B050"/>
                </a:solidFill>
              </a:rPr>
              <a:t>Tudományegyetem</a:t>
            </a:r>
            <a:endParaRPr lang="sk-SK" sz="2000" dirty="0" smtClean="0">
              <a:solidFill>
                <a:srgbClr val="00B050"/>
              </a:solidFill>
            </a:endParaRPr>
          </a:p>
          <a:p>
            <a:pPr marL="285750" indent="-285750">
              <a:buFont typeface="Wingdings" panose="05000000000000000000" pitchFamily="2" charset="2"/>
              <a:buChar char="§"/>
            </a:pPr>
            <a:r>
              <a:rPr lang="sk-SK" dirty="0" smtClean="0"/>
              <a:t>1581 </a:t>
            </a:r>
            <a:r>
              <a:rPr lang="sk-SK" dirty="0" err="1" smtClean="0"/>
              <a:t>működik</a:t>
            </a:r>
            <a:r>
              <a:rPr lang="sk-SK" dirty="0" smtClean="0"/>
              <a:t>,  22 kar, 41 700 </a:t>
            </a:r>
            <a:r>
              <a:rPr lang="sk-SK" dirty="0" err="1" smtClean="0"/>
              <a:t>hallgató</a:t>
            </a:r>
            <a:r>
              <a:rPr lang="sk-SK" dirty="0" smtClean="0"/>
              <a:t>, </a:t>
            </a:r>
            <a:r>
              <a:rPr lang="sk-SK" dirty="0" err="1" smtClean="0"/>
              <a:t>ICTs</a:t>
            </a:r>
            <a:endParaRPr lang="sk-SK" dirty="0" smtClean="0"/>
          </a:p>
          <a:p>
            <a:r>
              <a:rPr lang="sk-SK" dirty="0">
                <a:solidFill>
                  <a:srgbClr val="00B050"/>
                </a:solidFill>
              </a:rPr>
              <a:t> </a:t>
            </a:r>
            <a:r>
              <a:rPr lang="sk-SK" dirty="0" smtClean="0">
                <a:solidFill>
                  <a:srgbClr val="00B050"/>
                </a:solidFill>
              </a:rPr>
              <a:t>     </a:t>
            </a:r>
            <a:r>
              <a:rPr lang="sk-SK" sz="2000" dirty="0" err="1" smtClean="0">
                <a:solidFill>
                  <a:srgbClr val="00B050"/>
                </a:solidFill>
              </a:rPr>
              <a:t>Universitateá</a:t>
            </a:r>
            <a:r>
              <a:rPr lang="sk-SK" sz="2000" dirty="0" smtClean="0">
                <a:solidFill>
                  <a:srgbClr val="00B050"/>
                </a:solidFill>
              </a:rPr>
              <a:t> </a:t>
            </a:r>
            <a:r>
              <a:rPr lang="sk-SK" sz="2000" dirty="0" err="1" smtClean="0">
                <a:solidFill>
                  <a:srgbClr val="00B050"/>
                </a:solidFill>
              </a:rPr>
              <a:t>Tehnicá</a:t>
            </a:r>
            <a:r>
              <a:rPr lang="sk-SK" sz="2000" dirty="0" smtClean="0">
                <a:solidFill>
                  <a:srgbClr val="00B050"/>
                </a:solidFill>
              </a:rPr>
              <a:t> </a:t>
            </a:r>
            <a:r>
              <a:rPr lang="sk-SK" sz="2000" dirty="0" err="1" smtClean="0">
                <a:solidFill>
                  <a:srgbClr val="00B050"/>
                </a:solidFill>
              </a:rPr>
              <a:t>din</a:t>
            </a:r>
            <a:r>
              <a:rPr lang="sk-SK" sz="2000" dirty="0" smtClean="0">
                <a:solidFill>
                  <a:srgbClr val="00B050"/>
                </a:solidFill>
              </a:rPr>
              <a:t> </a:t>
            </a:r>
            <a:r>
              <a:rPr lang="sk-SK" sz="2000" dirty="0" err="1" smtClean="0">
                <a:solidFill>
                  <a:srgbClr val="00B050"/>
                </a:solidFill>
              </a:rPr>
              <a:t>Cluj-Napoca</a:t>
            </a:r>
            <a:endParaRPr lang="sk-SK" sz="2000" dirty="0" smtClean="0">
              <a:solidFill>
                <a:srgbClr val="00B050"/>
              </a:solidFill>
            </a:endParaRPr>
          </a:p>
          <a:p>
            <a:pPr marL="285750" indent="-285750">
              <a:buFont typeface="Wingdings" panose="05000000000000000000" pitchFamily="2" charset="2"/>
              <a:buChar char="§"/>
            </a:pPr>
            <a:r>
              <a:rPr lang="sk-SK" dirty="0" smtClean="0"/>
              <a:t>9 kar, 19 800 </a:t>
            </a:r>
            <a:r>
              <a:rPr lang="sk-SK" dirty="0" err="1" smtClean="0"/>
              <a:t>hallgató</a:t>
            </a:r>
            <a:r>
              <a:rPr lang="sk-SK" dirty="0" smtClean="0"/>
              <a:t> – </a:t>
            </a:r>
            <a:r>
              <a:rPr lang="sk-SK" dirty="0" err="1" smtClean="0"/>
              <a:t>ICTs</a:t>
            </a:r>
            <a:r>
              <a:rPr lang="sk-SK" dirty="0" smtClean="0"/>
              <a:t>, </a:t>
            </a:r>
            <a:r>
              <a:rPr lang="sk-SK" dirty="0" err="1" smtClean="0"/>
              <a:t>angol</a:t>
            </a:r>
            <a:r>
              <a:rPr lang="sk-SK" dirty="0" smtClean="0"/>
              <a:t> </a:t>
            </a:r>
            <a:r>
              <a:rPr lang="sk-SK" dirty="0" err="1" smtClean="0"/>
              <a:t>oktatás</a:t>
            </a:r>
            <a:endParaRPr lang="sk-SK" dirty="0" smtClean="0"/>
          </a:p>
          <a:p>
            <a:r>
              <a:rPr lang="sk-SK" dirty="0" smtClean="0"/>
              <a:t> </a:t>
            </a:r>
          </a:p>
          <a:p>
            <a:pPr marL="285750" indent="-285750">
              <a:buFont typeface="Wingdings" panose="05000000000000000000" pitchFamily="2" charset="2"/>
              <a:buChar char="§"/>
            </a:pPr>
            <a:endParaRPr lang="sk-SK" dirty="0"/>
          </a:p>
          <a:p>
            <a:pPr marL="285750" indent="-285750">
              <a:buFont typeface="Wingdings" panose="05000000000000000000" pitchFamily="2" charset="2"/>
              <a:buChar char="§"/>
            </a:pPr>
            <a:endParaRPr lang="sk-SK" dirty="0" smtClean="0"/>
          </a:p>
          <a:p>
            <a:pPr marL="285750" indent="-285750">
              <a:buFont typeface="Wingdings" panose="05000000000000000000" pitchFamily="2" charset="2"/>
              <a:buChar char="§"/>
            </a:pPr>
            <a:endParaRPr lang="sk-SK" dirty="0"/>
          </a:p>
          <a:p>
            <a:endParaRPr lang="sk-SK" dirty="0"/>
          </a:p>
          <a:p>
            <a:pPr marL="285750" indent="-285750">
              <a:buFont typeface="Wingdings" panose="05000000000000000000" pitchFamily="2" charset="2"/>
              <a:buChar char="§"/>
            </a:pPr>
            <a:r>
              <a:rPr lang="sk-SK" sz="2400" dirty="0" err="1" smtClean="0">
                <a:solidFill>
                  <a:srgbClr val="00B050"/>
                </a:solidFill>
              </a:rPr>
              <a:t>Partiumi</a:t>
            </a:r>
            <a:r>
              <a:rPr lang="sk-SK" sz="2400" dirty="0" smtClean="0">
                <a:solidFill>
                  <a:srgbClr val="00B050"/>
                </a:solidFill>
              </a:rPr>
              <a:t> </a:t>
            </a:r>
            <a:r>
              <a:rPr lang="sk-SK" sz="2400" dirty="0" err="1" smtClean="0">
                <a:solidFill>
                  <a:srgbClr val="00B050"/>
                </a:solidFill>
              </a:rPr>
              <a:t>Keresztény</a:t>
            </a:r>
            <a:r>
              <a:rPr lang="sk-SK" sz="2400" dirty="0" smtClean="0">
                <a:solidFill>
                  <a:srgbClr val="00B050"/>
                </a:solidFill>
              </a:rPr>
              <a:t> </a:t>
            </a:r>
            <a:r>
              <a:rPr lang="sk-SK" sz="2400" dirty="0" err="1" smtClean="0">
                <a:solidFill>
                  <a:srgbClr val="00B050"/>
                </a:solidFill>
              </a:rPr>
              <a:t>Egyetem</a:t>
            </a:r>
            <a:endParaRPr lang="sk-SK" sz="2400" dirty="0" smtClean="0">
              <a:solidFill>
                <a:srgbClr val="00B050"/>
              </a:solidFill>
            </a:endParaRPr>
          </a:p>
          <a:p>
            <a:r>
              <a:rPr lang="sk-SK" sz="2000" dirty="0">
                <a:solidFill>
                  <a:srgbClr val="00B050"/>
                </a:solidFill>
              </a:rPr>
              <a:t> </a:t>
            </a:r>
            <a:r>
              <a:rPr lang="sk-SK" sz="2000" dirty="0" smtClean="0">
                <a:solidFill>
                  <a:srgbClr val="00B050"/>
                </a:solidFill>
              </a:rPr>
              <a:t>    </a:t>
            </a:r>
            <a:r>
              <a:rPr lang="sk-SK" sz="2000" dirty="0" err="1" smtClean="0">
                <a:solidFill>
                  <a:srgbClr val="00B050"/>
                </a:solidFill>
              </a:rPr>
              <a:t>Gazdaság</a:t>
            </a:r>
            <a:r>
              <a:rPr lang="sk-SK" sz="2000" dirty="0" smtClean="0">
                <a:solidFill>
                  <a:srgbClr val="00B050"/>
                </a:solidFill>
              </a:rPr>
              <a:t> </a:t>
            </a:r>
            <a:r>
              <a:rPr lang="sk-SK" sz="2000" dirty="0" err="1" smtClean="0">
                <a:solidFill>
                  <a:srgbClr val="00B050"/>
                </a:solidFill>
              </a:rPr>
              <a:t>és</a:t>
            </a:r>
            <a:r>
              <a:rPr lang="sk-SK" sz="2000" dirty="0" smtClean="0">
                <a:solidFill>
                  <a:srgbClr val="00B050"/>
                </a:solidFill>
              </a:rPr>
              <a:t> </a:t>
            </a:r>
            <a:r>
              <a:rPr lang="sk-SK" sz="2000" dirty="0" err="1" smtClean="0">
                <a:solidFill>
                  <a:srgbClr val="00B050"/>
                </a:solidFill>
              </a:rPr>
              <a:t>Társadalom</a:t>
            </a:r>
            <a:r>
              <a:rPr lang="sk-SK" sz="2000" dirty="0" smtClean="0">
                <a:solidFill>
                  <a:srgbClr val="00B050"/>
                </a:solidFill>
              </a:rPr>
              <a:t> </a:t>
            </a:r>
            <a:r>
              <a:rPr lang="sk-SK" sz="2000" dirty="0" err="1" smtClean="0">
                <a:solidFill>
                  <a:srgbClr val="00B050"/>
                </a:solidFill>
              </a:rPr>
              <a:t>tudományi</a:t>
            </a:r>
            <a:r>
              <a:rPr lang="sk-SK" sz="2000" dirty="0" smtClean="0">
                <a:solidFill>
                  <a:srgbClr val="00B050"/>
                </a:solidFill>
              </a:rPr>
              <a:t> kar</a:t>
            </a:r>
          </a:p>
          <a:p>
            <a:pPr marL="285750" indent="-285750">
              <a:buFont typeface="Wingdings" panose="05000000000000000000" pitchFamily="2" charset="2"/>
              <a:buChar char="§"/>
            </a:pPr>
            <a:r>
              <a:rPr lang="sk-SK" dirty="0" smtClean="0"/>
              <a:t>Régiója legnagyobb városa</a:t>
            </a:r>
          </a:p>
          <a:p>
            <a:pPr marL="285750" indent="-285750">
              <a:buFont typeface="Wingdings" panose="05000000000000000000" pitchFamily="2" charset="2"/>
              <a:buChar char="§"/>
            </a:pPr>
            <a:r>
              <a:rPr lang="sk-SK" dirty="0" smtClean="0"/>
              <a:t>Népessége 24,5</a:t>
            </a:r>
            <a:r>
              <a:rPr lang="hu-HU" dirty="0" smtClean="0"/>
              <a:t>% magyar</a:t>
            </a:r>
          </a:p>
          <a:p>
            <a:pPr marL="285750" indent="-285750">
              <a:buFont typeface="Wingdings" panose="05000000000000000000" pitchFamily="2" charset="2"/>
              <a:buChar char="§"/>
            </a:pPr>
            <a:r>
              <a:rPr lang="hu-HU" dirty="0" smtClean="0"/>
              <a:t>Magyar nyelvű oktatás </a:t>
            </a:r>
          </a:p>
          <a:p>
            <a:endParaRPr lang="sk-SK" dirty="0"/>
          </a:p>
          <a:p>
            <a:endParaRPr lang="hu-HU" dirty="0"/>
          </a:p>
        </p:txBody>
      </p:sp>
      <p:pic>
        <p:nvPicPr>
          <p:cNvPr id="4098" name="Picture 2" descr="C:\Users\Adrienn Kinczer\Pictures\799px-Cetatea_Orad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696" y="3332903"/>
            <a:ext cx="3732343" cy="279804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rienn Kinczer\Pictures\4ad578a4c6b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0506" y="116632"/>
            <a:ext cx="4623494" cy="3082329"/>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o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558" y="3140857"/>
            <a:ext cx="4064000" cy="3048000"/>
          </a:xfrm>
          <a:prstGeom prst="rect">
            <a:avLst/>
          </a:prstGeom>
        </p:spPr>
      </p:pic>
      <p:pic>
        <p:nvPicPr>
          <p:cNvPr id="5" name="Obrázo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7102" y="892176"/>
            <a:ext cx="5687616" cy="4265712"/>
          </a:xfrm>
          <a:prstGeom prst="rect">
            <a:avLst/>
          </a:prstGeom>
        </p:spPr>
      </p:pic>
    </p:spTree>
    <p:extLst>
      <p:ext uri="{BB962C8B-B14F-4D97-AF65-F5344CB8AC3E}">
        <p14:creationId xmlns:p14="http://schemas.microsoft.com/office/powerpoint/2010/main" val="57010634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txBox="1">
            <a:spLocks/>
          </p:cNvSpPr>
          <p:nvPr/>
        </p:nvSpPr>
        <p:spPr bwMode="auto">
          <a:xfrm>
            <a:off x="1690548" y="16318"/>
            <a:ext cx="63367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hu-HU" altLang="hu-HU" dirty="0" smtClean="0">
                <a:solidFill>
                  <a:srgbClr val="C00000"/>
                </a:solidFill>
              </a:rPr>
              <a:t>   Románia - </a:t>
            </a:r>
            <a:r>
              <a:rPr lang="hu-HU" altLang="hu-HU" dirty="0" smtClean="0">
                <a:solidFill>
                  <a:srgbClr val="FF0000"/>
                </a:solidFill>
              </a:rPr>
              <a:t>Sapientia</a:t>
            </a:r>
          </a:p>
        </p:txBody>
      </p:sp>
      <p:pic>
        <p:nvPicPr>
          <p:cNvPr id="4" name="Picture 2" descr="http://csengersima.hu/files/zaszlo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888" y="231598"/>
            <a:ext cx="1068660" cy="7124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sapientia.ro/thumbs/page-13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47" y="1052736"/>
            <a:ext cx="8942228" cy="4482555"/>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3007066" y="5790374"/>
            <a:ext cx="3096344" cy="954107"/>
          </a:xfrm>
          <a:prstGeom prst="rect">
            <a:avLst/>
          </a:prstGeom>
          <a:noFill/>
        </p:spPr>
        <p:txBody>
          <a:bodyPr wrap="square" rtlCol="0">
            <a:spAutoFit/>
          </a:bodyPr>
          <a:lstStyle/>
          <a:p>
            <a:pPr algn="ctr"/>
            <a:r>
              <a:rPr lang="sk-SK" sz="2800" b="1" dirty="0" err="1" smtClean="0">
                <a:solidFill>
                  <a:schemeClr val="tx1">
                    <a:lumMod val="75000"/>
                  </a:schemeClr>
                </a:solidFill>
              </a:rPr>
              <a:t>Marosvásárhelyi</a:t>
            </a:r>
            <a:r>
              <a:rPr lang="sk-SK" sz="2800" b="1" dirty="0" smtClean="0">
                <a:solidFill>
                  <a:schemeClr val="tx1">
                    <a:lumMod val="75000"/>
                  </a:schemeClr>
                </a:solidFill>
              </a:rPr>
              <a:t> Kar</a:t>
            </a:r>
            <a:endParaRPr lang="sk-SK" sz="2800" b="1" dirty="0">
              <a:solidFill>
                <a:schemeClr val="tx1">
                  <a:lumMod val="75000"/>
                </a:schemeClr>
              </a:solidFill>
            </a:endParaRPr>
          </a:p>
        </p:txBody>
      </p:sp>
      <p:sp>
        <p:nvSpPr>
          <p:cNvPr id="5" name="BlokTextu 4"/>
          <p:cNvSpPr txBox="1"/>
          <p:nvPr/>
        </p:nvSpPr>
        <p:spPr>
          <a:xfrm>
            <a:off x="82247" y="5520218"/>
            <a:ext cx="2982270" cy="523220"/>
          </a:xfrm>
          <a:prstGeom prst="rect">
            <a:avLst/>
          </a:prstGeom>
          <a:noFill/>
        </p:spPr>
        <p:txBody>
          <a:bodyPr wrap="square" rtlCol="0">
            <a:spAutoFit/>
          </a:bodyPr>
          <a:lstStyle/>
          <a:p>
            <a:r>
              <a:rPr lang="sk-SK" sz="2800" b="1" dirty="0" smtClean="0">
                <a:solidFill>
                  <a:schemeClr val="tx1">
                    <a:lumMod val="50000"/>
                  </a:schemeClr>
                </a:solidFill>
              </a:rPr>
              <a:t>   </a:t>
            </a:r>
            <a:r>
              <a:rPr lang="sk-SK" sz="2800" b="1" dirty="0" smtClean="0">
                <a:solidFill>
                  <a:schemeClr val="tx1">
                    <a:lumMod val="75000"/>
                  </a:schemeClr>
                </a:solidFill>
              </a:rPr>
              <a:t>Csíkszeredai Kar</a:t>
            </a:r>
            <a:endParaRPr lang="sk-SK" sz="2800" b="1" dirty="0">
              <a:solidFill>
                <a:schemeClr val="tx1">
                  <a:lumMod val="75000"/>
                </a:schemeClr>
              </a:solidFill>
            </a:endParaRPr>
          </a:p>
        </p:txBody>
      </p:sp>
      <p:sp>
        <p:nvSpPr>
          <p:cNvPr id="6" name="BlokTextu 5"/>
          <p:cNvSpPr txBox="1"/>
          <p:nvPr/>
        </p:nvSpPr>
        <p:spPr>
          <a:xfrm>
            <a:off x="6372200" y="5552613"/>
            <a:ext cx="2389500" cy="523220"/>
          </a:xfrm>
          <a:prstGeom prst="rect">
            <a:avLst/>
          </a:prstGeom>
          <a:noFill/>
        </p:spPr>
        <p:txBody>
          <a:bodyPr wrap="square" rtlCol="0">
            <a:spAutoFit/>
          </a:bodyPr>
          <a:lstStyle/>
          <a:p>
            <a:r>
              <a:rPr lang="sk-SK" sz="2800" b="1" dirty="0" err="1" smtClean="0">
                <a:solidFill>
                  <a:schemeClr val="tx1">
                    <a:lumMod val="75000"/>
                  </a:schemeClr>
                </a:solidFill>
              </a:rPr>
              <a:t>Kolozsvári</a:t>
            </a:r>
            <a:r>
              <a:rPr lang="sk-SK" sz="2800" b="1" dirty="0" smtClean="0">
                <a:solidFill>
                  <a:schemeClr val="tx1">
                    <a:lumMod val="75000"/>
                  </a:schemeClr>
                </a:solidFill>
              </a:rPr>
              <a:t> Kar</a:t>
            </a:r>
            <a:endParaRPr lang="sk-SK" sz="2800" b="1" dirty="0">
              <a:solidFill>
                <a:srgbClr val="00B050"/>
              </a:solidFill>
            </a:endParaRPr>
          </a:p>
        </p:txBody>
      </p:sp>
    </p:spTree>
    <p:extLst>
      <p:ext uri="{BB962C8B-B14F-4D97-AF65-F5344CB8AC3E}">
        <p14:creationId xmlns:p14="http://schemas.microsoft.com/office/powerpoint/2010/main" val="135489519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11" descr="C:\Users\kinczera\AppData\Local\Microsoft\Windows\INetCache\Content.Word\Istambul0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0"/>
            <a:ext cx="1878608" cy="1412776"/>
          </a:xfrm>
          <a:prstGeom prst="rect">
            <a:avLst/>
          </a:prstGeom>
          <a:noFill/>
          <a:ln>
            <a:noFill/>
          </a:ln>
        </p:spPr>
      </p:pic>
      <p:sp>
        <p:nvSpPr>
          <p:cNvPr id="23554" name="Nadpis 1"/>
          <p:cNvSpPr>
            <a:spLocks noGrp="1"/>
          </p:cNvSpPr>
          <p:nvPr>
            <p:ph type="title"/>
          </p:nvPr>
        </p:nvSpPr>
        <p:spPr>
          <a:xfrm>
            <a:off x="229949" y="404664"/>
            <a:ext cx="8929687" cy="1143000"/>
          </a:xfrm>
        </p:spPr>
        <p:txBody>
          <a:bodyPr>
            <a:normAutofit fontScale="90000"/>
          </a:bodyPr>
          <a:lstStyle/>
          <a:p>
            <a:pPr algn="ctr"/>
            <a:r>
              <a:rPr lang="hu-HU" altLang="hu-HU" dirty="0" smtClean="0">
                <a:solidFill>
                  <a:srgbClr val="C00000"/>
                </a:solidFill>
              </a:rPr>
              <a:t>Hallgatóink mondták …</a:t>
            </a:r>
            <a:br>
              <a:rPr lang="hu-HU" altLang="hu-HU" dirty="0" smtClean="0">
                <a:solidFill>
                  <a:srgbClr val="C00000"/>
                </a:solidFill>
              </a:rPr>
            </a:br>
            <a:endParaRPr lang="hu-HU" altLang="hu-HU" dirty="0" smtClean="0">
              <a:solidFill>
                <a:srgbClr val="C00000"/>
              </a:solidFill>
            </a:endParaRPr>
          </a:p>
        </p:txBody>
      </p:sp>
      <p:sp>
        <p:nvSpPr>
          <p:cNvPr id="3" name="BlokTextu 2"/>
          <p:cNvSpPr txBox="1"/>
          <p:nvPr/>
        </p:nvSpPr>
        <p:spPr>
          <a:xfrm>
            <a:off x="31750" y="1412776"/>
            <a:ext cx="9004300" cy="5016758"/>
          </a:xfrm>
          <a:prstGeom prst="rect">
            <a:avLst/>
          </a:prstGeom>
          <a:noFill/>
        </p:spPr>
        <p:txBody>
          <a:bodyPr>
            <a:spAutoFit/>
          </a:bodyPr>
          <a:lstStyle/>
          <a:p>
            <a:pPr eaLnBrk="1" hangingPunct="1">
              <a:defRPr/>
            </a:pPr>
            <a:r>
              <a:rPr lang="hu-HU" sz="2000" b="1" dirty="0" smtClean="0">
                <a:solidFill>
                  <a:srgbClr val="FF0000"/>
                </a:solidFill>
                <a:cs typeface="Arial" charset="0"/>
              </a:rPr>
              <a:t>„Nagyon </a:t>
            </a:r>
            <a:r>
              <a:rPr lang="hu-HU" sz="2000" b="1" dirty="0">
                <a:solidFill>
                  <a:srgbClr val="FF0000"/>
                </a:solidFill>
                <a:cs typeface="Arial" charset="0"/>
              </a:rPr>
              <a:t>jónak </a:t>
            </a:r>
            <a:r>
              <a:rPr lang="hu-HU" sz="2000" b="1" dirty="0" smtClean="0">
                <a:solidFill>
                  <a:srgbClr val="FF0000"/>
                </a:solidFill>
                <a:cs typeface="Arial" charset="0"/>
              </a:rPr>
              <a:t>találom! </a:t>
            </a:r>
            <a:r>
              <a:rPr lang="hu-HU" sz="2000" b="1" dirty="0">
                <a:solidFill>
                  <a:srgbClr val="FF0000"/>
                </a:solidFill>
                <a:cs typeface="Arial" charset="0"/>
              </a:rPr>
              <a:t>Igazán a gyakorlatban látom, hogy még többet adott számomra a kint töltött idő, mint azt akkor éreztem. (Pedig akkor is így éreztem</a:t>
            </a:r>
            <a:r>
              <a:rPr lang="hu-HU" sz="2000" b="1" dirty="0">
                <a:solidFill>
                  <a:srgbClr val="FF0000"/>
                </a:solidFill>
                <a:cs typeface="Arial" charset="0"/>
                <a:sym typeface="Wingdings" panose="05000000000000000000" pitchFamily="2" charset="2"/>
              </a:rPr>
              <a:t></a:t>
            </a:r>
            <a:r>
              <a:rPr lang="hu-HU" sz="2000" b="1" dirty="0">
                <a:solidFill>
                  <a:srgbClr val="FF0000"/>
                </a:solidFill>
                <a:cs typeface="Arial" charset="0"/>
              </a:rPr>
              <a:t>) "</a:t>
            </a:r>
          </a:p>
          <a:p>
            <a:pPr marL="285750" indent="-285750" eaLnBrk="1" hangingPunct="1">
              <a:buFontTx/>
              <a:buChar char="-"/>
              <a:defRPr/>
            </a:pPr>
            <a:endParaRPr lang="hu-HU" sz="2000" b="1" dirty="0">
              <a:cs typeface="Arial" charset="0"/>
            </a:endParaRPr>
          </a:p>
          <a:p>
            <a:pPr algn="r" eaLnBrk="1" hangingPunct="1">
              <a:defRPr/>
            </a:pPr>
            <a:r>
              <a:rPr lang="hu-HU" sz="2000" b="1" dirty="0">
                <a:solidFill>
                  <a:schemeClr val="tx1">
                    <a:lumMod val="50000"/>
                  </a:schemeClr>
                </a:solidFill>
                <a:cs typeface="Arial" charset="0"/>
              </a:rPr>
              <a:t>„Nagyon hasznosak. Rengeteg tapasztalatot és élményt lehet szerezni velük, </a:t>
            </a:r>
            <a:r>
              <a:rPr lang="hu-HU" sz="2000" b="1" dirty="0" smtClean="0">
                <a:solidFill>
                  <a:schemeClr val="tx1">
                    <a:lumMod val="50000"/>
                  </a:schemeClr>
                </a:solidFill>
                <a:cs typeface="Arial" charset="0"/>
              </a:rPr>
              <a:t>mindenképpen megéri belevágni. Nekem életem egyik legjobb élménye volt. „</a:t>
            </a:r>
          </a:p>
          <a:p>
            <a:pPr algn="r" eaLnBrk="1" hangingPunct="1">
              <a:defRPr/>
            </a:pPr>
            <a:endParaRPr lang="hu-HU" sz="2000" b="1" dirty="0" smtClean="0">
              <a:cs typeface="Arial" charset="0"/>
            </a:endParaRPr>
          </a:p>
          <a:p>
            <a:pPr eaLnBrk="1" hangingPunct="1">
              <a:defRPr/>
            </a:pPr>
            <a:r>
              <a:rPr lang="hu-HU" sz="2000" b="1" dirty="0" smtClean="0">
                <a:cs typeface="Arial" charset="0"/>
              </a:rPr>
              <a:t>„Nagyszerű lehetőség az önállóság-függetlenség első lépéséhez, nagyon sokat köszönhetek, ami a nyelvi előmenetelemet illeti a csereprogramoknak! S nem utolsó sorban barátokat! "</a:t>
            </a:r>
          </a:p>
          <a:p>
            <a:pPr marL="285750" indent="-285750" eaLnBrk="1" hangingPunct="1">
              <a:buFontTx/>
              <a:buChar char="-"/>
              <a:defRPr/>
            </a:pPr>
            <a:endParaRPr lang="hu-HU" sz="2000" b="1" dirty="0" smtClean="0">
              <a:cs typeface="Arial" charset="0"/>
            </a:endParaRPr>
          </a:p>
          <a:p>
            <a:pPr algn="r" eaLnBrk="1" hangingPunct="1">
              <a:defRPr/>
            </a:pPr>
            <a:r>
              <a:rPr lang="hu-HU" sz="2000" b="1" dirty="0" smtClean="0">
                <a:solidFill>
                  <a:srgbClr val="002060"/>
                </a:solidFill>
                <a:cs typeface="Arial" charset="0"/>
              </a:rPr>
              <a:t>„</a:t>
            </a:r>
            <a:r>
              <a:rPr lang="hu-HU" sz="2000" b="1" dirty="0">
                <a:solidFill>
                  <a:srgbClr val="002060"/>
                </a:solidFill>
                <a:cs typeface="Arial" charset="0"/>
              </a:rPr>
              <a:t>Nagyban hozzájárulnak ahhoz, hogy a munka világával kapcsolatos elképzeléseket korrigáljuk. Tapasztalatot szerezzünk külföldi intézményekben, szakmailag és emberileg is. Nyitottabbá válunk a világgal és saját magunkkal kapcsolatban is</a:t>
            </a:r>
            <a:r>
              <a:rPr lang="hu-HU" sz="2000" b="1" dirty="0" smtClean="0">
                <a:solidFill>
                  <a:srgbClr val="002060"/>
                </a:solidFill>
                <a:cs typeface="Arial" charset="0"/>
              </a:rPr>
              <a:t>.„</a:t>
            </a:r>
          </a:p>
          <a:p>
            <a:pPr algn="r" eaLnBrk="1" hangingPunct="1">
              <a:defRPr/>
            </a:pPr>
            <a:endParaRPr lang="hu-HU" sz="2000" b="1" dirty="0" smtClean="0">
              <a:solidFill>
                <a:srgbClr val="0070C0"/>
              </a:solidFill>
              <a:cs typeface="Arial" charset="0"/>
            </a:endParaRPr>
          </a:p>
          <a:p>
            <a:pPr algn="ctr" eaLnBrk="1" hangingPunct="1">
              <a:defRPr/>
            </a:pPr>
            <a:r>
              <a:rPr lang="hu-HU" sz="2000" b="1" dirty="0" smtClean="0">
                <a:solidFill>
                  <a:srgbClr val="00B050"/>
                </a:solidFill>
                <a:cs typeface="Arial" charset="0"/>
              </a:rPr>
              <a:t>„</a:t>
            </a:r>
            <a:r>
              <a:rPr lang="hu-HU" sz="2000" b="1" dirty="0">
                <a:solidFill>
                  <a:srgbClr val="00B050"/>
                </a:solidFill>
                <a:cs typeface="Arial" charset="0"/>
              </a:rPr>
              <a:t>Nagyon jó!!! Teljesen új látásmóddal ruházza fel az embert. "</a:t>
            </a:r>
          </a:p>
          <a:p>
            <a:pPr algn="r" eaLnBrk="1" hangingPunct="1">
              <a:defRPr/>
            </a:pPr>
            <a:endParaRPr lang="sk-SK" sz="2000" b="1" dirty="0" smtClean="0">
              <a:solidFill>
                <a:srgbClr val="005EA4"/>
              </a:solidFill>
              <a:cs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k-SK" sz="3600" dirty="0" smtClean="0">
                <a:solidFill>
                  <a:schemeClr val="tx1"/>
                </a:solidFill>
              </a:rPr>
              <a:t>ERASMUS+ EST, JÁTÉKOK ÉJSZAKÁJA</a:t>
            </a:r>
            <a:endParaRPr lang="hu-HU" sz="3600" dirty="0">
              <a:solidFill>
                <a:schemeClr val="tx1"/>
              </a:solidFill>
            </a:endParaRPr>
          </a:p>
        </p:txBody>
      </p:sp>
      <p:pic>
        <p:nvPicPr>
          <p:cNvPr id="6146" name="Picture 2" descr="G:\ERASMUS+_INFONAP_INFOEST_SAIA\20161025_17533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764" t="16086" r="16982" b="6960"/>
          <a:stretch/>
        </p:blipFill>
        <p:spPr bwMode="auto">
          <a:xfrm>
            <a:off x="151724" y="1417865"/>
            <a:ext cx="3903302" cy="236584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G:\Képek Erasmus Játékok éjszakája, Erasmus est\20160406_2228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151" r="10860"/>
          <a:stretch/>
        </p:blipFill>
        <p:spPr bwMode="auto">
          <a:xfrm>
            <a:off x="3849694" y="1241946"/>
            <a:ext cx="4847242" cy="271768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G:\KEPEK\Újak\20161026_123814_Richtone(HD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805" t="17848" r="10291" b="20066"/>
          <a:stretch/>
        </p:blipFill>
        <p:spPr bwMode="auto">
          <a:xfrm>
            <a:off x="0" y="3959627"/>
            <a:ext cx="4206751" cy="251448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G:\KEPEK\Újak\20161025_19120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97" t="7015" r="5247"/>
          <a:stretch/>
        </p:blipFill>
        <p:spPr bwMode="auto">
          <a:xfrm>
            <a:off x="4167068" y="3751019"/>
            <a:ext cx="4756257" cy="27230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G:\Képek Erasmus Játékok éjszakája, Erasmus est\20160406_220745_Richtone(HDR).jpg"/>
          <p:cNvPicPr/>
          <p:nvPr/>
        </p:nvPicPr>
        <p:blipFill rotWithShape="1">
          <a:blip r:embed="rId6" cstate="print">
            <a:extLst>
              <a:ext uri="{28A0092B-C50C-407E-A947-70E740481C1C}">
                <a14:useLocalDpi xmlns:a14="http://schemas.microsoft.com/office/drawing/2010/main" val="0"/>
              </a:ext>
            </a:extLst>
          </a:blip>
          <a:srcRect l="23128" t="13214" r="33921" b="28354"/>
          <a:stretch/>
        </p:blipFill>
        <p:spPr bwMode="auto">
          <a:xfrm>
            <a:off x="2459660" y="3116843"/>
            <a:ext cx="1828800" cy="168556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432461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381" y="116632"/>
            <a:ext cx="8229600" cy="1143000"/>
          </a:xfrm>
        </p:spPr>
        <p:txBody>
          <a:bodyPr>
            <a:normAutofit/>
          </a:bodyPr>
          <a:lstStyle/>
          <a:p>
            <a:pPr algn="ctr"/>
            <a:r>
              <a:rPr lang="sk-SK" sz="3600" dirty="0" smtClean="0">
                <a:solidFill>
                  <a:schemeClr val="tx1"/>
                </a:solidFill>
              </a:rPr>
              <a:t>GÓLYATÁBOR, NYÍLT NAP</a:t>
            </a:r>
            <a:endParaRPr lang="hu-HU" sz="3600" dirty="0">
              <a:solidFill>
                <a:schemeClr val="tx1"/>
              </a:solidFill>
            </a:endParaRPr>
          </a:p>
        </p:txBody>
      </p:sp>
      <p:pic>
        <p:nvPicPr>
          <p:cNvPr id="7173" name="Picture 5" descr="G:\KEPEK\Nyitott napok 2017\20170214_11315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230" r="16725"/>
          <a:stretch/>
        </p:blipFill>
        <p:spPr bwMode="auto">
          <a:xfrm>
            <a:off x="5173811" y="3958790"/>
            <a:ext cx="3946723" cy="231319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G:\KEPEK\Beiratkozás 2016\20160905_0842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255"/>
          <a:stretch/>
        </p:blipFill>
        <p:spPr bwMode="auto">
          <a:xfrm>
            <a:off x="218951" y="1350015"/>
            <a:ext cx="4392488" cy="234092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ERASMUS+_INFONAP_INFOEST_SAIA\20160917_111022-mi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434" r="5686"/>
          <a:stretch/>
        </p:blipFill>
        <p:spPr bwMode="auto">
          <a:xfrm>
            <a:off x="179512" y="3924510"/>
            <a:ext cx="5258177" cy="249520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G:\KEPEK\Gólyatábor 2016\20160917_1113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2562" y="1124107"/>
            <a:ext cx="4932040" cy="27742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G:\Képek Erasmus Játékok éjszakája, Erasmus est\20160406_221124.jpg"/>
          <p:cNvPicPr/>
          <p:nvPr/>
        </p:nvPicPr>
        <p:blipFill rotWithShape="1">
          <a:blip r:embed="rId6" cstate="print">
            <a:extLst>
              <a:ext uri="{28A0092B-C50C-407E-A947-70E740481C1C}">
                <a14:useLocalDpi xmlns:a14="http://schemas.microsoft.com/office/drawing/2010/main" val="0"/>
              </a:ext>
            </a:extLst>
          </a:blip>
          <a:srcRect l="18819" t="3280" r="20480" b="30791"/>
          <a:stretch/>
        </p:blipFill>
        <p:spPr bwMode="auto">
          <a:xfrm>
            <a:off x="3001207" y="3378937"/>
            <a:ext cx="2436482" cy="115970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419327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0" y="115888"/>
            <a:ext cx="9036050" cy="6742112"/>
          </a:xfrm>
        </p:spPr>
        <p:txBody>
          <a:bodyPr>
            <a:normAutofit/>
          </a:bodyPr>
          <a:lstStyle/>
          <a:p>
            <a:pPr marL="0" indent="0">
              <a:lnSpc>
                <a:spcPct val="150000"/>
              </a:lnSpc>
              <a:buFont typeface="Arial" panose="020B0604020202020204" pitchFamily="34" charset="0"/>
              <a:buNone/>
              <a:defRPr/>
            </a:pPr>
            <a:endParaRPr lang="hu-HU" altLang="hu-HU" sz="2800" dirty="0" smtClean="0"/>
          </a:p>
          <a:p>
            <a:pPr>
              <a:lnSpc>
                <a:spcPct val="150000"/>
              </a:lnSpc>
              <a:buFont typeface="Wingdings" panose="05000000000000000000" pitchFamily="2" charset="2"/>
              <a:buChar char="ü"/>
              <a:defRPr/>
            </a:pPr>
            <a:endParaRPr lang="hu-HU" sz="2000" dirty="0" smtClean="0"/>
          </a:p>
          <a:p>
            <a:pPr>
              <a:lnSpc>
                <a:spcPct val="150000"/>
              </a:lnSpc>
              <a:buFont typeface="Wingdings" panose="05000000000000000000" pitchFamily="2" charset="2"/>
              <a:buChar char="ü"/>
              <a:defRPr/>
            </a:pPr>
            <a:r>
              <a:rPr lang="hu-HU" altLang="hu-HU" sz="2000" dirty="0"/>
              <a:t>"</a:t>
            </a:r>
            <a:r>
              <a:rPr lang="hu-HU" altLang="hu-HU" sz="2000" dirty="0" err="1"/>
              <a:t>Added</a:t>
            </a:r>
            <a:r>
              <a:rPr lang="hu-HU" altLang="hu-HU" sz="2000" dirty="0"/>
              <a:t> </a:t>
            </a:r>
            <a:r>
              <a:rPr lang="hu-HU" altLang="hu-HU" sz="2000" dirty="0" err="1"/>
              <a:t>value</a:t>
            </a:r>
            <a:r>
              <a:rPr lang="hu-HU" altLang="hu-HU" sz="2000" dirty="0"/>
              <a:t>"- </a:t>
            </a:r>
            <a:r>
              <a:rPr lang="sk-SK" altLang="hu-HU" sz="2000" dirty="0" err="1"/>
              <a:t>jobb</a:t>
            </a:r>
            <a:r>
              <a:rPr lang="sk-SK" altLang="hu-HU" sz="2000" dirty="0"/>
              <a:t> </a:t>
            </a:r>
            <a:r>
              <a:rPr lang="sk-SK" altLang="hu-HU" sz="2000" dirty="0" err="1"/>
              <a:t>álláspiaci</a:t>
            </a:r>
            <a:r>
              <a:rPr lang="sk-SK" altLang="hu-HU" sz="2000" dirty="0"/>
              <a:t> </a:t>
            </a:r>
            <a:r>
              <a:rPr lang="sk-SK" altLang="hu-HU" sz="2000" dirty="0" err="1"/>
              <a:t>esélyek</a:t>
            </a:r>
            <a:r>
              <a:rPr lang="hu-HU" altLang="hu-HU" sz="2000" dirty="0"/>
              <a:t>, ha tettél valamilyen pluszt …. </a:t>
            </a:r>
            <a:r>
              <a:rPr lang="sk-SK" altLang="hu-HU" sz="2000" dirty="0"/>
              <a:t>a </a:t>
            </a:r>
            <a:r>
              <a:rPr lang="sk-SK" altLang="hu-HU" sz="2000" dirty="0" err="1"/>
              <a:t>munkáltatók</a:t>
            </a:r>
            <a:r>
              <a:rPr lang="sk-SK" altLang="hu-HU" sz="2000" dirty="0"/>
              <a:t> </a:t>
            </a:r>
            <a:r>
              <a:rPr lang="sk-SK" altLang="hu-HU" sz="2000" dirty="0" err="1"/>
              <a:t>értékelik</a:t>
            </a:r>
            <a:r>
              <a:rPr lang="sk-SK" altLang="hu-HU" sz="2000" dirty="0"/>
              <a:t> a </a:t>
            </a:r>
            <a:r>
              <a:rPr lang="sk-SK" altLang="hu-HU" sz="2000" dirty="0" err="1"/>
              <a:t>külföldi</a:t>
            </a:r>
            <a:r>
              <a:rPr lang="sk-SK" altLang="hu-HU" sz="2000" dirty="0"/>
              <a:t> </a:t>
            </a:r>
            <a:r>
              <a:rPr lang="sk-SK" altLang="hu-HU" sz="2000" dirty="0" err="1"/>
              <a:t>tapasztalatot</a:t>
            </a:r>
            <a:r>
              <a:rPr lang="sk-SK" altLang="hu-HU" sz="2000" dirty="0"/>
              <a:t>.</a:t>
            </a:r>
          </a:p>
          <a:p>
            <a:pPr>
              <a:lnSpc>
                <a:spcPct val="150000"/>
              </a:lnSpc>
              <a:buFont typeface="Wingdings" panose="05000000000000000000" pitchFamily="2" charset="2"/>
              <a:buChar char="ü"/>
              <a:defRPr/>
            </a:pPr>
            <a:r>
              <a:rPr lang="hu-HU" sz="2000" dirty="0" smtClean="0"/>
              <a:t>CV – jól mutat az önéletrajzban </a:t>
            </a:r>
            <a:r>
              <a:rPr lang="hu-HU" sz="2000" dirty="0" smtClean="0">
                <a:sym typeface="Wingdings" panose="05000000000000000000" pitchFamily="2" charset="2"/>
              </a:rPr>
              <a:t></a:t>
            </a:r>
            <a:r>
              <a:rPr lang="hu-HU" sz="2000" dirty="0" smtClean="0"/>
              <a:t> magabiztosság</a:t>
            </a:r>
            <a:r>
              <a:rPr lang="hu-HU" sz="2000" dirty="0"/>
              <a:t>, megbízható nyelvtudás, a céltudatosság és az alkalmazkodási készség </a:t>
            </a:r>
            <a:r>
              <a:rPr lang="hu-HU" sz="2000" dirty="0" smtClean="0"/>
              <a:t>jele.</a:t>
            </a:r>
            <a:r>
              <a:rPr lang="sk-SK" altLang="hu-HU" sz="2000" dirty="0" smtClean="0"/>
              <a:t> </a:t>
            </a:r>
            <a:endParaRPr lang="sk-SK" altLang="hu-HU" sz="2000" dirty="0"/>
          </a:p>
          <a:p>
            <a:pPr>
              <a:lnSpc>
                <a:spcPct val="150000"/>
              </a:lnSpc>
              <a:buFont typeface="Wingdings" panose="05000000000000000000" pitchFamily="2" charset="2"/>
              <a:buChar char="ü"/>
              <a:defRPr/>
            </a:pPr>
            <a:r>
              <a:rPr lang="sk-SK" altLang="hu-HU" sz="2000" dirty="0" err="1" smtClean="0"/>
              <a:t>Szakmai</a:t>
            </a:r>
            <a:r>
              <a:rPr lang="sk-SK" altLang="hu-HU" sz="2000" dirty="0" smtClean="0"/>
              <a:t> </a:t>
            </a:r>
            <a:r>
              <a:rPr lang="sk-SK" altLang="hu-HU" sz="2000" dirty="0" err="1"/>
              <a:t>gyakorlat</a:t>
            </a:r>
            <a:r>
              <a:rPr lang="sk-SK" altLang="hu-HU" sz="2000" dirty="0"/>
              <a:t> </a:t>
            </a:r>
            <a:r>
              <a:rPr lang="sk-SK" altLang="hu-HU" sz="2000" dirty="0" err="1"/>
              <a:t>átmenet</a:t>
            </a:r>
            <a:r>
              <a:rPr lang="sk-SK" altLang="hu-HU" sz="2000" dirty="0"/>
              <a:t> a </a:t>
            </a:r>
            <a:r>
              <a:rPr lang="sk-SK" altLang="hu-HU" sz="2000" dirty="0" err="1"/>
              <a:t>munka</a:t>
            </a:r>
            <a:r>
              <a:rPr lang="sk-SK" altLang="hu-HU" sz="2000" dirty="0"/>
              <a:t> </a:t>
            </a:r>
            <a:r>
              <a:rPr lang="sk-SK" altLang="hu-HU" sz="2000" dirty="0" err="1" smtClean="0"/>
              <a:t>világába</a:t>
            </a:r>
            <a:r>
              <a:rPr lang="sk-SK" altLang="hu-HU" sz="2000" dirty="0" smtClean="0"/>
              <a:t> – </a:t>
            </a:r>
            <a:r>
              <a:rPr lang="sk-SK" altLang="hu-HU" sz="2000" dirty="0" err="1" smtClean="0"/>
              <a:t>új</a:t>
            </a:r>
            <a:r>
              <a:rPr lang="sk-SK" altLang="hu-HU" sz="2000" dirty="0" smtClean="0"/>
              <a:t> </a:t>
            </a:r>
            <a:r>
              <a:rPr lang="sk-SK" altLang="hu-HU" sz="2000" dirty="0" err="1" smtClean="0"/>
              <a:t>ismeretek</a:t>
            </a:r>
            <a:r>
              <a:rPr lang="sk-SK" altLang="hu-HU" sz="2000" dirty="0" smtClean="0"/>
              <a:t> a </a:t>
            </a:r>
            <a:r>
              <a:rPr lang="sk-SK" altLang="hu-HU" sz="2000" dirty="0" err="1" smtClean="0"/>
              <a:t>szakterületen</a:t>
            </a:r>
            <a:r>
              <a:rPr lang="sk-SK" altLang="hu-HU" sz="2000" dirty="0" smtClean="0"/>
              <a:t>, </a:t>
            </a:r>
            <a:r>
              <a:rPr lang="sk-SK" altLang="hu-HU" sz="2000" dirty="0" err="1" smtClean="0"/>
              <a:t>idegen</a:t>
            </a:r>
            <a:r>
              <a:rPr lang="sk-SK" altLang="hu-HU" sz="2000" dirty="0" smtClean="0"/>
              <a:t> </a:t>
            </a:r>
            <a:r>
              <a:rPr lang="sk-SK" altLang="hu-HU" sz="2000" dirty="0" err="1" smtClean="0"/>
              <a:t>közegben</a:t>
            </a:r>
            <a:r>
              <a:rPr lang="sk-SK" altLang="hu-HU" sz="2000" dirty="0" smtClean="0"/>
              <a:t> </a:t>
            </a:r>
            <a:r>
              <a:rPr lang="sk-SK" altLang="hu-HU" sz="2000" dirty="0" err="1" smtClean="0"/>
              <a:t>való</a:t>
            </a:r>
            <a:r>
              <a:rPr lang="sk-SK" altLang="hu-HU" sz="2000" dirty="0" smtClean="0"/>
              <a:t> </a:t>
            </a:r>
            <a:r>
              <a:rPr lang="sk-SK" altLang="hu-HU" sz="2000" dirty="0" err="1" smtClean="0"/>
              <a:t>érvényesülés</a:t>
            </a:r>
            <a:r>
              <a:rPr lang="sk-SK" altLang="hu-HU" sz="2000" dirty="0" smtClean="0"/>
              <a:t>. </a:t>
            </a:r>
          </a:p>
          <a:p>
            <a:pPr>
              <a:lnSpc>
                <a:spcPct val="150000"/>
              </a:lnSpc>
              <a:buFont typeface="Wingdings" panose="05000000000000000000" pitchFamily="2" charset="2"/>
              <a:buChar char="ü"/>
              <a:defRPr/>
            </a:pPr>
            <a:r>
              <a:rPr lang="hu-HU" sz="2000" dirty="0" smtClean="0"/>
              <a:t>A jó önéletrajz fél siker - a jelentkező már megfordult a munka világában – külföldi kapcsolati háló</a:t>
            </a:r>
          </a:p>
          <a:p>
            <a:pPr>
              <a:lnSpc>
                <a:spcPct val="150000"/>
              </a:lnSpc>
              <a:buFont typeface="Wingdings" panose="05000000000000000000" pitchFamily="2" charset="2"/>
              <a:buChar char="ü"/>
              <a:defRPr/>
            </a:pPr>
            <a:r>
              <a:rPr lang="hu-HU" altLang="hu-HU" sz="2000" dirty="0" smtClean="0"/>
              <a:t>A </a:t>
            </a:r>
            <a:r>
              <a:rPr lang="hu-HU" altLang="hu-HU" sz="2000" dirty="0"/>
              <a:t>csereprogram keretein belül találkozhatsz a nagy </a:t>
            </a:r>
            <a:r>
              <a:rPr lang="hu-HU" altLang="hu-HU" sz="2000" dirty="0" smtClean="0"/>
              <a:t>„Ő”</a:t>
            </a:r>
            <a:r>
              <a:rPr lang="hu-HU" altLang="hu-HU" sz="2000" dirty="0" err="1" smtClean="0"/>
              <a:t>-</a:t>
            </a:r>
            <a:r>
              <a:rPr lang="hu-HU" altLang="hu-HU" sz="2000" dirty="0" err="1"/>
              <a:t>vel</a:t>
            </a:r>
            <a:r>
              <a:rPr lang="hu-HU" altLang="hu-HU" sz="2000" dirty="0"/>
              <a:t> </a:t>
            </a:r>
            <a:r>
              <a:rPr lang="hu-HU" altLang="hu-HU" sz="2000" dirty="0">
                <a:sym typeface="Wingdings" pitchFamily="2" charset="2"/>
              </a:rPr>
              <a:t> -  kiutazók </a:t>
            </a:r>
            <a:r>
              <a:rPr lang="hu-HU" altLang="hu-HU" sz="2000" dirty="0"/>
              <a:t>27 % - </a:t>
            </a:r>
            <a:r>
              <a:rPr lang="hu-HU" altLang="hu-HU" sz="2000" dirty="0" err="1"/>
              <a:t>nak</a:t>
            </a:r>
            <a:r>
              <a:rPr lang="hu-HU" altLang="hu-HU" sz="2000" dirty="0"/>
              <a:t> ez sikerült...</a:t>
            </a:r>
          </a:p>
          <a:p>
            <a:pPr>
              <a:buFont typeface="Wingdings" panose="05000000000000000000" pitchFamily="2" charset="2"/>
              <a:buChar char="ü"/>
              <a:defRPr/>
            </a:pPr>
            <a:endParaRPr lang="sk-SK" sz="2000" dirty="0"/>
          </a:p>
        </p:txBody>
      </p:sp>
      <p:pic>
        <p:nvPicPr>
          <p:cNvPr id="18" name="Picture 7" descr="Képtalálat a következ&amp;odblac;re: „erasmus+”"/>
          <p:cNvPicPr/>
          <p:nvPr/>
        </p:nvPicPr>
        <p:blipFill>
          <a:blip r:embed="rId2">
            <a:extLst>
              <a:ext uri="{28A0092B-C50C-407E-A947-70E740481C1C}">
                <a14:useLocalDpi xmlns:a14="http://schemas.microsoft.com/office/drawing/2010/main" val="0"/>
              </a:ext>
            </a:extLst>
          </a:blip>
          <a:srcRect/>
          <a:stretch>
            <a:fillRect/>
          </a:stretch>
        </p:blipFill>
        <p:spPr bwMode="auto">
          <a:xfrm>
            <a:off x="1227414" y="581380"/>
            <a:ext cx="7434859" cy="4145250"/>
          </a:xfrm>
          <a:prstGeom prst="rect">
            <a:avLst/>
          </a:prstGeom>
          <a:noFill/>
          <a:ln>
            <a:noFill/>
          </a:ln>
        </p:spPr>
      </p:pic>
      <p:pic>
        <p:nvPicPr>
          <p:cNvPr id="4" name="Picture 4" descr="http://www.dumblittleman.com/wp-content/uploads/2014/04/1-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9547">
            <a:off x="7046280" y="26392"/>
            <a:ext cx="1950699" cy="9761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láčik 1"/>
          <p:cNvSpPr/>
          <p:nvPr/>
        </p:nvSpPr>
        <p:spPr>
          <a:xfrm rot="1599603">
            <a:off x="4157535" y="220509"/>
            <a:ext cx="5099191" cy="2397175"/>
          </a:xfrm>
          <a:prstGeom prst="cloudCallout">
            <a:avLst/>
          </a:prstGeom>
          <a:ln>
            <a:solidFill>
              <a:schemeClr val="tx2"/>
            </a:solid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hu-HU" altLang="hu-HU" sz="2400" dirty="0">
                <a:solidFill>
                  <a:srgbClr val="EAE757"/>
                </a:solidFill>
              </a:rPr>
              <a:t>    </a:t>
            </a:r>
            <a:r>
              <a:rPr lang="hu-HU" altLang="hu-HU" dirty="0">
                <a:solidFill>
                  <a:srgbClr val="FFFF00"/>
                </a:solidFill>
              </a:rPr>
              <a:t>Munkáltatók </a:t>
            </a:r>
            <a:r>
              <a:rPr lang="hu-HU" altLang="hu-HU" dirty="0" smtClean="0">
                <a:solidFill>
                  <a:srgbClr val="FFFF00"/>
                </a:solidFill>
              </a:rPr>
              <a:t>64 % </a:t>
            </a:r>
            <a:r>
              <a:rPr lang="hu-HU" altLang="hu-HU" dirty="0">
                <a:solidFill>
                  <a:srgbClr val="FFFF00"/>
                </a:solidFill>
              </a:rPr>
              <a:t>- a úgy gondolja, hogy a </a:t>
            </a:r>
            <a:r>
              <a:rPr lang="hu-HU" altLang="hu-HU" dirty="0" smtClean="0">
                <a:solidFill>
                  <a:srgbClr val="FFFF00"/>
                </a:solidFill>
              </a:rPr>
              <a:t>nemzetközi tapasztalatok </a:t>
            </a:r>
            <a:r>
              <a:rPr lang="hu-HU" altLang="hu-HU" dirty="0">
                <a:solidFill>
                  <a:srgbClr val="FFFF00"/>
                </a:solidFill>
              </a:rPr>
              <a:t>is fontosak a megfelelő munkaerő kiválasztásánál</a:t>
            </a:r>
            <a:endParaRPr lang="hu-HU" dirty="0">
              <a:solidFill>
                <a:srgbClr val="FFFF00"/>
              </a:solidFill>
            </a:endParaRPr>
          </a:p>
        </p:txBody>
      </p:sp>
      <p:pic>
        <p:nvPicPr>
          <p:cNvPr id="11" name="Picture 6" descr="Kapcsolódó kép"/>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8262"/>
            <a:ext cx="2098476" cy="636076"/>
          </a:xfrm>
          <a:prstGeom prst="rect">
            <a:avLst/>
          </a:prstGeom>
          <a:noFill/>
          <a:ln>
            <a:noFill/>
          </a:ln>
        </p:spPr>
      </p:pic>
      <p:sp>
        <p:nvSpPr>
          <p:cNvPr id="5122" name="Nadpis 1"/>
          <p:cNvSpPr>
            <a:spLocks noGrp="1"/>
          </p:cNvSpPr>
          <p:nvPr>
            <p:ph type="title"/>
          </p:nvPr>
        </p:nvSpPr>
        <p:spPr>
          <a:xfrm>
            <a:off x="2325736" y="803896"/>
            <a:ext cx="6328863" cy="48910"/>
          </a:xfrm>
        </p:spPr>
        <p:txBody>
          <a:bodyPr>
            <a:normAutofit fontScale="90000"/>
          </a:bodyPr>
          <a:lstStyle/>
          <a:p>
            <a:r>
              <a:rPr lang="hu-HU" altLang="hu-HU" dirty="0" smtClean="0">
                <a:solidFill>
                  <a:srgbClr val="92D050"/>
                </a:solidFill>
              </a:rPr>
              <a:t>….és a hozadéka</a:t>
            </a:r>
            <a:endParaRPr lang="sk-SK" altLang="sk-SK" dirty="0" smtClean="0">
              <a:solidFill>
                <a:srgbClr val="92D050"/>
              </a:solidFill>
            </a:endParaRPr>
          </a:p>
        </p:txBody>
      </p:sp>
      <p:pic>
        <p:nvPicPr>
          <p:cNvPr id="1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67" y="217711"/>
            <a:ext cx="4118807" cy="582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8935" y="188640"/>
            <a:ext cx="5099462" cy="5099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4289" y="364352"/>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967" y="4373635"/>
            <a:ext cx="3249149" cy="2436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2837" y="5028127"/>
            <a:ext cx="3099048" cy="174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61885" y="5128402"/>
            <a:ext cx="3157364" cy="1657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56271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30"/>
                                        </p:tgtEl>
                                        <p:attrNameLst>
                                          <p:attrName>style.visibility</p:attrName>
                                        </p:attrNameLst>
                                      </p:cBhvr>
                                      <p:to>
                                        <p:strVal val="visible"/>
                                      </p:to>
                                    </p:set>
                                    <p:anim calcmode="lin" valueType="num">
                                      <p:cBhvr additive="base">
                                        <p:cTn id="43" dur="500" fill="hold"/>
                                        <p:tgtEl>
                                          <p:spTgt spid="1030"/>
                                        </p:tgtEl>
                                        <p:attrNameLst>
                                          <p:attrName>ppt_x</p:attrName>
                                        </p:attrNameLst>
                                      </p:cBhvr>
                                      <p:tavLst>
                                        <p:tav tm="0">
                                          <p:val>
                                            <p:strVal val="#ppt_x"/>
                                          </p:val>
                                        </p:tav>
                                        <p:tav tm="100000">
                                          <p:val>
                                            <p:strVal val="#ppt_x"/>
                                          </p:val>
                                        </p:tav>
                                      </p:tavLst>
                                    </p:anim>
                                    <p:anim calcmode="lin" valueType="num">
                                      <p:cBhvr additive="base">
                                        <p:cTn id="4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kTextu 2"/>
          <p:cNvSpPr txBox="1"/>
          <p:nvPr/>
        </p:nvSpPr>
        <p:spPr>
          <a:xfrm>
            <a:off x="3707904" y="0"/>
            <a:ext cx="5597525" cy="7017306"/>
          </a:xfrm>
          <a:prstGeom prst="rect">
            <a:avLst/>
          </a:prstGeom>
          <a:noFill/>
        </p:spPr>
        <p:txBody>
          <a:bodyPr>
            <a:spAutoFit/>
          </a:bodyPr>
          <a:lstStyle/>
          <a:p>
            <a:pPr eaLnBrk="1" hangingPunct="1">
              <a:defRPr/>
            </a:pPr>
            <a:endParaRPr lang="hu-HU" b="1" u="sng" dirty="0">
              <a:cs typeface="Arial" charset="0"/>
            </a:endParaRPr>
          </a:p>
          <a:p>
            <a:pPr eaLnBrk="1" hangingPunct="1">
              <a:defRPr/>
            </a:pPr>
            <a:endParaRPr lang="hu-HU" b="1" u="sng" dirty="0">
              <a:cs typeface="Arial" charset="0"/>
            </a:endParaRPr>
          </a:p>
          <a:p>
            <a:pPr eaLnBrk="1" hangingPunct="1">
              <a:defRPr/>
            </a:pPr>
            <a:endParaRPr lang="hu-HU" b="1" u="sng" dirty="0">
              <a:cs typeface="Arial" charset="0"/>
            </a:endParaRPr>
          </a:p>
          <a:p>
            <a:pPr algn="ctr" eaLnBrk="1" hangingPunct="1">
              <a:defRPr/>
            </a:pPr>
            <a:r>
              <a:rPr lang="hu-HU" b="1" u="sng" dirty="0">
                <a:latin typeface="Lucida Fax" panose="02060602050505020204" pitchFamily="18" charset="0"/>
                <a:cs typeface="Arial" charset="0"/>
              </a:rPr>
              <a:t>Egyetemi Erasmus+ koordinátor</a:t>
            </a:r>
          </a:p>
          <a:p>
            <a:pPr eaLnBrk="1" hangingPunct="1">
              <a:defRPr/>
            </a:pPr>
            <a:endParaRPr lang="hu-HU" b="1" u="sng" dirty="0">
              <a:cs typeface="Arial" charset="0"/>
            </a:endParaRPr>
          </a:p>
          <a:p>
            <a:pPr algn="ctr" eaLnBrk="1" hangingPunct="1">
              <a:defRPr/>
            </a:pPr>
            <a:r>
              <a:rPr lang="hu-HU" dirty="0" err="1">
                <a:cs typeface="Arial" charset="0"/>
              </a:rPr>
              <a:t>Mgr</a:t>
            </a:r>
            <a:r>
              <a:rPr lang="hu-HU" dirty="0">
                <a:cs typeface="Arial" charset="0"/>
              </a:rPr>
              <a:t>. </a:t>
            </a:r>
            <a:r>
              <a:rPr lang="hu-HU" dirty="0" err="1">
                <a:cs typeface="Arial" charset="0"/>
              </a:rPr>
              <a:t>Kinczer</a:t>
            </a:r>
            <a:r>
              <a:rPr lang="hu-HU" dirty="0">
                <a:cs typeface="Arial" charset="0"/>
              </a:rPr>
              <a:t> </a:t>
            </a:r>
            <a:r>
              <a:rPr lang="hu-HU" dirty="0" err="1">
                <a:cs typeface="Arial" charset="0"/>
              </a:rPr>
              <a:t>Adrianna</a:t>
            </a:r>
            <a:endParaRPr lang="hu-HU" dirty="0">
              <a:cs typeface="Arial" charset="0"/>
            </a:endParaRPr>
          </a:p>
          <a:p>
            <a:pPr algn="ctr" eaLnBrk="1" hangingPunct="1">
              <a:defRPr/>
            </a:pPr>
            <a:r>
              <a:rPr lang="hu-HU" dirty="0">
                <a:cs typeface="Arial" charset="0"/>
              </a:rPr>
              <a:t>Rektori Hivatal, 19B iroda, e-mail: </a:t>
            </a:r>
            <a:r>
              <a:rPr lang="hu-HU" dirty="0" err="1" smtClean="0">
                <a:cs typeface="Arial" charset="0"/>
              </a:rPr>
              <a:t>kinczerovaa</a:t>
            </a:r>
            <a:r>
              <a:rPr lang="hu-HU" dirty="0" smtClean="0">
                <a:cs typeface="Arial" charset="0"/>
              </a:rPr>
              <a:t>@</a:t>
            </a:r>
            <a:r>
              <a:rPr lang="hu-HU" dirty="0" err="1" smtClean="0">
                <a:cs typeface="Arial" charset="0"/>
              </a:rPr>
              <a:t>ujs.sk</a:t>
            </a:r>
            <a:r>
              <a:rPr lang="hu-HU" dirty="0" smtClean="0">
                <a:cs typeface="Arial" charset="0"/>
              </a:rPr>
              <a:t> </a:t>
            </a:r>
            <a:endParaRPr lang="hu-HU" dirty="0">
              <a:cs typeface="Arial" charset="0"/>
            </a:endParaRPr>
          </a:p>
          <a:p>
            <a:pPr algn="ctr" eaLnBrk="1" hangingPunct="1">
              <a:defRPr/>
            </a:pPr>
            <a:r>
              <a:rPr lang="hu-HU" dirty="0">
                <a:cs typeface="Arial" charset="0"/>
              </a:rPr>
              <a:t>tel.: 035/3260 613</a:t>
            </a:r>
          </a:p>
          <a:p>
            <a:pPr eaLnBrk="1" hangingPunct="1">
              <a:defRPr/>
            </a:pPr>
            <a:endParaRPr lang="hu-HU" dirty="0">
              <a:cs typeface="Arial" charset="0"/>
            </a:endParaRPr>
          </a:p>
          <a:p>
            <a:pPr algn="ctr" eaLnBrk="1" hangingPunct="1">
              <a:defRPr/>
            </a:pPr>
            <a:r>
              <a:rPr lang="hu-HU" dirty="0" err="1">
                <a:cs typeface="Arial" charset="0"/>
              </a:rPr>
              <a:t>Mgr</a:t>
            </a:r>
            <a:r>
              <a:rPr lang="hu-HU" dirty="0">
                <a:cs typeface="Arial" charset="0"/>
              </a:rPr>
              <a:t>. Kocsis Gergely</a:t>
            </a:r>
          </a:p>
          <a:p>
            <a:pPr algn="ctr" eaLnBrk="1" hangingPunct="1">
              <a:defRPr/>
            </a:pPr>
            <a:r>
              <a:rPr lang="hu-HU" dirty="0">
                <a:cs typeface="Arial" charset="0"/>
              </a:rPr>
              <a:t>kocsisg@</a:t>
            </a:r>
            <a:r>
              <a:rPr lang="hu-HU" dirty="0" err="1">
                <a:cs typeface="Arial" charset="0"/>
              </a:rPr>
              <a:t>ujs.sk</a:t>
            </a:r>
            <a:r>
              <a:rPr lang="hu-HU" dirty="0">
                <a:cs typeface="Arial" charset="0"/>
              </a:rPr>
              <a:t>, </a:t>
            </a:r>
            <a:r>
              <a:rPr lang="hu-HU" dirty="0" err="1">
                <a:cs typeface="Arial" charset="0"/>
              </a:rPr>
              <a:t>erasmus</a:t>
            </a:r>
            <a:r>
              <a:rPr lang="hu-HU" dirty="0">
                <a:cs typeface="Arial" charset="0"/>
              </a:rPr>
              <a:t>@</a:t>
            </a:r>
            <a:r>
              <a:rPr lang="hu-HU" dirty="0" err="1">
                <a:cs typeface="Arial" charset="0"/>
              </a:rPr>
              <a:t>ujs.sk</a:t>
            </a:r>
            <a:endParaRPr lang="hu-HU" dirty="0">
              <a:cs typeface="Arial" charset="0"/>
            </a:endParaRPr>
          </a:p>
          <a:p>
            <a:pPr algn="ctr" eaLnBrk="1" hangingPunct="1">
              <a:defRPr/>
            </a:pPr>
            <a:endParaRPr lang="hu-HU" b="1" u="sng" dirty="0">
              <a:cs typeface="Arial" charset="0"/>
            </a:endParaRPr>
          </a:p>
          <a:p>
            <a:pPr algn="ctr" eaLnBrk="1" hangingPunct="1">
              <a:defRPr/>
            </a:pPr>
            <a:r>
              <a:rPr lang="hu-HU" b="1" u="sng" dirty="0">
                <a:latin typeface="Lucida Fax" panose="02060602050505020204" pitchFamily="18" charset="0"/>
                <a:cs typeface="Arial" charset="0"/>
              </a:rPr>
              <a:t>Kari </a:t>
            </a:r>
            <a:r>
              <a:rPr lang="hu-HU" b="1" u="sng" dirty="0" smtClean="0">
                <a:latin typeface="Lucida Fax" panose="02060602050505020204" pitchFamily="18" charset="0"/>
                <a:cs typeface="Arial" charset="0"/>
              </a:rPr>
              <a:t>koordinátorok</a:t>
            </a:r>
          </a:p>
          <a:p>
            <a:pPr eaLnBrk="1" hangingPunct="1">
              <a:defRPr/>
            </a:pPr>
            <a:endParaRPr lang="hu-HU" b="1" u="sng" dirty="0" smtClean="0">
              <a:cs typeface="Arial" charset="0"/>
            </a:endParaRPr>
          </a:p>
          <a:p>
            <a:pPr algn="ctr" eaLnBrk="1" hangingPunct="1">
              <a:defRPr/>
            </a:pPr>
            <a:r>
              <a:rPr lang="hu-HU" dirty="0" smtClean="0">
                <a:cs typeface="Arial" charset="0"/>
              </a:rPr>
              <a:t>    </a:t>
            </a:r>
            <a:r>
              <a:rPr lang="hu-HU" b="1" dirty="0" smtClean="0">
                <a:solidFill>
                  <a:srgbClr val="FF0000"/>
                </a:solidFill>
                <a:cs typeface="Arial" charset="0"/>
              </a:rPr>
              <a:t>Gazdaságtudományi Kar </a:t>
            </a:r>
            <a:r>
              <a:rPr lang="hu-HU" dirty="0" smtClean="0">
                <a:cs typeface="Arial" charset="0"/>
              </a:rPr>
              <a:t>– </a:t>
            </a:r>
          </a:p>
          <a:p>
            <a:pPr algn="ctr" eaLnBrk="1" hangingPunct="1">
              <a:defRPr/>
            </a:pPr>
            <a:r>
              <a:rPr lang="hu-HU" dirty="0" smtClean="0">
                <a:cs typeface="Arial" charset="0"/>
              </a:rPr>
              <a:t>Dr. </a:t>
            </a:r>
            <a:r>
              <a:rPr lang="hu-HU" dirty="0" err="1" smtClean="0">
                <a:cs typeface="Arial" charset="0"/>
              </a:rPr>
              <a:t>habil</a:t>
            </a:r>
            <a:r>
              <a:rPr lang="hu-HU" dirty="0" smtClean="0">
                <a:cs typeface="Arial" charset="0"/>
              </a:rPr>
              <a:t>. Ing. </a:t>
            </a:r>
            <a:r>
              <a:rPr lang="hu-HU" dirty="0" err="1" smtClean="0">
                <a:cs typeface="Arial" charset="0"/>
              </a:rPr>
              <a:t>Machová</a:t>
            </a:r>
            <a:r>
              <a:rPr lang="hu-HU" dirty="0" smtClean="0">
                <a:cs typeface="Arial" charset="0"/>
              </a:rPr>
              <a:t> Renáta, PhD. </a:t>
            </a:r>
          </a:p>
          <a:p>
            <a:pPr algn="ctr" eaLnBrk="1" hangingPunct="1">
              <a:defRPr/>
            </a:pPr>
            <a:r>
              <a:rPr lang="hu-HU" dirty="0" smtClean="0">
                <a:cs typeface="Arial" charset="0"/>
              </a:rPr>
              <a:t>      </a:t>
            </a:r>
            <a:r>
              <a:rPr lang="hu-HU" dirty="0">
                <a:cs typeface="Arial" charset="0"/>
              </a:rPr>
              <a:t>e-mail: </a:t>
            </a:r>
            <a:r>
              <a:rPr lang="hu-HU" dirty="0" err="1">
                <a:cs typeface="Arial" charset="0"/>
              </a:rPr>
              <a:t>prodekans</a:t>
            </a:r>
            <a:r>
              <a:rPr lang="hu-HU" dirty="0">
                <a:cs typeface="Arial" charset="0"/>
              </a:rPr>
              <a:t>@</a:t>
            </a:r>
            <a:r>
              <a:rPr lang="hu-HU" dirty="0" err="1">
                <a:cs typeface="Arial" charset="0"/>
              </a:rPr>
              <a:t>ujs.sk</a:t>
            </a:r>
            <a:endParaRPr lang="hu-HU" dirty="0">
              <a:cs typeface="Arial" charset="0"/>
            </a:endParaRPr>
          </a:p>
          <a:p>
            <a:pPr marL="285750" indent="-285750" algn="ctr" eaLnBrk="1" hangingPunct="1">
              <a:buFont typeface="Arial" panose="020B0604020202020204" pitchFamily="34" charset="0"/>
              <a:buChar char="•"/>
              <a:defRPr/>
            </a:pPr>
            <a:endParaRPr lang="hu-HU" dirty="0">
              <a:cs typeface="Arial" charset="0"/>
            </a:endParaRPr>
          </a:p>
          <a:p>
            <a:pPr algn="ctr" eaLnBrk="1" hangingPunct="1">
              <a:defRPr/>
            </a:pPr>
            <a:r>
              <a:rPr lang="hu-HU" b="1" dirty="0">
                <a:solidFill>
                  <a:srgbClr val="00B050"/>
                </a:solidFill>
                <a:cs typeface="Arial" charset="0"/>
              </a:rPr>
              <a:t>Tanárképző Kar </a:t>
            </a:r>
            <a:r>
              <a:rPr lang="hu-HU" dirty="0" smtClean="0">
                <a:cs typeface="Arial" charset="0"/>
              </a:rPr>
              <a:t>– </a:t>
            </a:r>
            <a:r>
              <a:rPr lang="hu-HU" dirty="0" err="1" smtClean="0">
                <a:cs typeface="Arial" charset="0"/>
              </a:rPr>
              <a:t>PaedDr</a:t>
            </a:r>
            <a:r>
              <a:rPr lang="hu-HU" dirty="0" smtClean="0">
                <a:cs typeface="Arial" charset="0"/>
              </a:rPr>
              <a:t>. Nagy Melinda, </a:t>
            </a:r>
            <a:r>
              <a:rPr lang="hu-HU" dirty="0">
                <a:cs typeface="Arial" charset="0"/>
              </a:rPr>
              <a:t>PhD</a:t>
            </a:r>
            <a:r>
              <a:rPr lang="hu-HU" dirty="0" smtClean="0">
                <a:cs typeface="Arial" charset="0"/>
              </a:rPr>
              <a:t>. </a:t>
            </a:r>
            <a:endParaRPr lang="hu-HU" dirty="0">
              <a:cs typeface="Arial" charset="0"/>
            </a:endParaRPr>
          </a:p>
          <a:p>
            <a:pPr algn="ctr" eaLnBrk="1" hangingPunct="1">
              <a:defRPr/>
            </a:pPr>
            <a:r>
              <a:rPr lang="hu-HU" dirty="0">
                <a:cs typeface="Arial" charset="0"/>
              </a:rPr>
              <a:t>      e-mail: </a:t>
            </a:r>
            <a:r>
              <a:rPr lang="hu-HU" dirty="0" err="1" smtClean="0">
                <a:cs typeface="Arial" charset="0"/>
              </a:rPr>
              <a:t>nagym</a:t>
            </a:r>
            <a:r>
              <a:rPr lang="hu-HU" dirty="0" smtClean="0">
                <a:cs typeface="Arial" charset="0"/>
              </a:rPr>
              <a:t>@</a:t>
            </a:r>
            <a:r>
              <a:rPr lang="hu-HU" dirty="0" err="1" smtClean="0">
                <a:cs typeface="Arial" charset="0"/>
              </a:rPr>
              <a:t>ujs.sk</a:t>
            </a:r>
            <a:endParaRPr lang="hu-HU" dirty="0">
              <a:cs typeface="Arial" charset="0"/>
            </a:endParaRPr>
          </a:p>
          <a:p>
            <a:pPr marL="285750" indent="-285750" algn="ctr" eaLnBrk="1" hangingPunct="1">
              <a:buFont typeface="Arial" panose="020B0604020202020204" pitchFamily="34" charset="0"/>
              <a:buChar char="•"/>
              <a:defRPr/>
            </a:pPr>
            <a:endParaRPr lang="hu-HU" dirty="0">
              <a:cs typeface="Arial" charset="0"/>
            </a:endParaRPr>
          </a:p>
          <a:p>
            <a:pPr algn="ctr" eaLnBrk="1" hangingPunct="1">
              <a:defRPr/>
            </a:pPr>
            <a:r>
              <a:rPr lang="hu-HU" b="1" dirty="0">
                <a:solidFill>
                  <a:srgbClr val="FF9933"/>
                </a:solidFill>
                <a:cs typeface="Arial" charset="0"/>
              </a:rPr>
              <a:t>Református Teológiai Kar </a:t>
            </a:r>
            <a:r>
              <a:rPr lang="hu-HU" dirty="0">
                <a:cs typeface="Arial" charset="0"/>
              </a:rPr>
              <a:t>- </a:t>
            </a:r>
            <a:r>
              <a:rPr lang="hu-HU" dirty="0" err="1">
                <a:cs typeface="Arial" charset="0"/>
              </a:rPr>
              <a:t>Mgr</a:t>
            </a:r>
            <a:r>
              <a:rPr lang="hu-HU" dirty="0">
                <a:cs typeface="Arial" charset="0"/>
              </a:rPr>
              <a:t>. Lévai Attila, </a:t>
            </a:r>
            <a:r>
              <a:rPr lang="hu-HU" dirty="0" smtClean="0">
                <a:cs typeface="Arial" charset="0"/>
              </a:rPr>
              <a:t>PhD. </a:t>
            </a:r>
            <a:endParaRPr lang="hu-HU" dirty="0">
              <a:cs typeface="Arial" charset="0"/>
            </a:endParaRPr>
          </a:p>
          <a:p>
            <a:pPr algn="ctr" eaLnBrk="1" hangingPunct="1">
              <a:defRPr/>
            </a:pPr>
            <a:r>
              <a:rPr lang="hu-HU" dirty="0">
                <a:cs typeface="Arial" charset="0"/>
              </a:rPr>
              <a:t>      e-mail: </a:t>
            </a:r>
            <a:r>
              <a:rPr lang="hu-HU" dirty="0" err="1">
                <a:cs typeface="Arial" charset="0"/>
              </a:rPr>
              <a:t>levaia</a:t>
            </a:r>
            <a:r>
              <a:rPr lang="hu-HU" dirty="0">
                <a:cs typeface="Arial" charset="0"/>
              </a:rPr>
              <a:t>@</a:t>
            </a:r>
            <a:r>
              <a:rPr lang="hu-HU" dirty="0" err="1">
                <a:cs typeface="Arial" charset="0"/>
              </a:rPr>
              <a:t>ujs.sk</a:t>
            </a:r>
            <a:endParaRPr lang="hu-HU" dirty="0">
              <a:cs typeface="Arial" charset="0"/>
            </a:endParaRPr>
          </a:p>
          <a:p>
            <a:pPr eaLnBrk="1" hangingPunct="1">
              <a:defRPr/>
            </a:pPr>
            <a:endParaRPr lang="hu-HU" dirty="0">
              <a:cs typeface="Arial" charset="0"/>
            </a:endParaRPr>
          </a:p>
          <a:p>
            <a:pPr eaLnBrk="1" hangingPunct="1">
              <a:defRPr/>
            </a:pPr>
            <a:endParaRPr lang="hu-HU" dirty="0">
              <a:cs typeface="Arial" charset="0"/>
            </a:endParaRPr>
          </a:p>
        </p:txBody>
      </p:sp>
      <p:sp>
        <p:nvSpPr>
          <p:cNvPr id="24580" name="BlokTextu 3"/>
          <p:cNvSpPr txBox="1">
            <a:spLocks noChangeArrowheads="1"/>
          </p:cNvSpPr>
          <p:nvPr/>
        </p:nvSpPr>
        <p:spPr bwMode="auto">
          <a:xfrm>
            <a:off x="4060028" y="260648"/>
            <a:ext cx="48245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2000" b="1" dirty="0" smtClean="0">
                <a:solidFill>
                  <a:schemeClr val="tx1">
                    <a:lumMod val="75000"/>
                  </a:schemeClr>
                </a:solidFill>
                <a:latin typeface="Lucida Fax" panose="02060602050505020204" pitchFamily="18" charset="0"/>
              </a:rPr>
              <a:t>Weboldal: </a:t>
            </a:r>
            <a:r>
              <a:rPr lang="hu-HU" altLang="hu-HU" sz="2400" b="1" dirty="0" smtClean="0">
                <a:solidFill>
                  <a:schemeClr val="tx1">
                    <a:lumMod val="75000"/>
                  </a:schemeClr>
                </a:solidFill>
              </a:rPr>
              <a:t>http://erasmus.ujs.sk/hu</a:t>
            </a:r>
            <a:endParaRPr lang="hu-HU" altLang="hu-HU" sz="2400" b="1" dirty="0">
              <a:solidFill>
                <a:schemeClr val="tx1">
                  <a:lumMod val="75000"/>
                </a:schemeClr>
              </a:solidFill>
            </a:endParaRPr>
          </a:p>
        </p:txBody>
      </p:sp>
      <p:sp>
        <p:nvSpPr>
          <p:cNvPr id="24581" name="Nadpis 3"/>
          <p:cNvSpPr>
            <a:spLocks noGrp="1"/>
          </p:cNvSpPr>
          <p:nvPr>
            <p:ph type="title"/>
          </p:nvPr>
        </p:nvSpPr>
        <p:spPr>
          <a:xfrm>
            <a:off x="468313" y="115888"/>
            <a:ext cx="8229600" cy="648816"/>
          </a:xfrm>
        </p:spPr>
        <p:txBody>
          <a:bodyPr>
            <a:normAutofit fontScale="90000"/>
          </a:bodyPr>
          <a:lstStyle/>
          <a:p>
            <a:r>
              <a:rPr lang="hu-HU" altLang="hu-HU" dirty="0" smtClean="0">
                <a:solidFill>
                  <a:srgbClr val="C00000"/>
                </a:solidFill>
              </a:rPr>
              <a:t>Elérhetőségek</a:t>
            </a:r>
            <a:endParaRPr lang="hu-HU" altLang="hu-HU" sz="3100" dirty="0" smtClean="0">
              <a:solidFill>
                <a:srgbClr val="C00000"/>
              </a:solidFill>
            </a:endParaRPr>
          </a:p>
        </p:txBody>
      </p:sp>
      <p:pic>
        <p:nvPicPr>
          <p:cNvPr id="6" name="Obrázo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425" y="1052736"/>
            <a:ext cx="3244479"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lokTextu 3"/>
          <p:cNvSpPr txBox="1">
            <a:spLocks noChangeArrowheads="1"/>
          </p:cNvSpPr>
          <p:nvPr/>
        </p:nvSpPr>
        <p:spPr bwMode="auto">
          <a:xfrm>
            <a:off x="393389" y="5154295"/>
            <a:ext cx="33845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sk-SK" altLang="sk-SK" sz="1800" b="1" dirty="0">
                <a:solidFill>
                  <a:schemeClr val="tx1">
                    <a:lumMod val="50000"/>
                  </a:schemeClr>
                </a:solidFill>
              </a:rPr>
              <a:t>Rektori </a:t>
            </a:r>
            <a:r>
              <a:rPr lang="sk-SK" altLang="sk-SK" sz="1800" b="1" dirty="0" smtClean="0">
                <a:solidFill>
                  <a:schemeClr val="tx1">
                    <a:lumMod val="50000"/>
                  </a:schemeClr>
                </a:solidFill>
              </a:rPr>
              <a:t>Hivatal</a:t>
            </a:r>
          </a:p>
          <a:p>
            <a:pPr algn="ctr">
              <a:spcBef>
                <a:spcPct val="0"/>
              </a:spcBef>
              <a:buFontTx/>
              <a:buNone/>
            </a:pPr>
            <a:r>
              <a:rPr lang="sk-SK" altLang="sk-SK" sz="1800" b="1" dirty="0" smtClean="0">
                <a:solidFill>
                  <a:schemeClr val="tx1">
                    <a:lumMod val="50000"/>
                  </a:schemeClr>
                </a:solidFill>
              </a:rPr>
              <a:t>Elektrárenská cesta 2., Komárno, Tiszti Pavilon épülete</a:t>
            </a:r>
            <a:endParaRPr lang="sk-SK" altLang="sk-SK" sz="1800" b="1" dirty="0">
              <a:solidFill>
                <a:schemeClr val="tx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Képek Erasmus Játékok éjszakája, Erasmus est\20160406_2317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64" y="980728"/>
            <a:ext cx="9054579" cy="5093201"/>
          </a:xfrm>
          <a:prstGeom prst="rect">
            <a:avLst/>
          </a:prstGeom>
          <a:noFill/>
          <a:extLst>
            <a:ext uri="{909E8E84-426E-40DD-AFC4-6F175D3DCCD1}">
              <a14:hiddenFill xmlns:a14="http://schemas.microsoft.com/office/drawing/2010/main">
                <a:solidFill>
                  <a:srgbClr val="FFFFFF"/>
                </a:solidFill>
              </a14:hiddenFill>
            </a:ext>
          </a:extLst>
        </p:spPr>
      </p:pic>
      <p:sp>
        <p:nvSpPr>
          <p:cNvPr id="25602" name="Nadpis 1"/>
          <p:cNvSpPr>
            <a:spLocks noGrp="1"/>
          </p:cNvSpPr>
          <p:nvPr>
            <p:ph type="title"/>
          </p:nvPr>
        </p:nvSpPr>
        <p:spPr>
          <a:xfrm>
            <a:off x="0" y="0"/>
            <a:ext cx="8902824" cy="980728"/>
          </a:xfrm>
        </p:spPr>
        <p:txBody>
          <a:bodyPr>
            <a:normAutofit/>
          </a:bodyPr>
          <a:lstStyle/>
          <a:p>
            <a:pPr algn="ctr"/>
            <a:r>
              <a:rPr lang="hu-HU" altLang="hu-HU" dirty="0" smtClean="0">
                <a:solidFill>
                  <a:srgbClr val="C00000"/>
                </a:solidFill>
              </a:rPr>
              <a:t>Köszönöm a figyelmet</a:t>
            </a:r>
            <a:r>
              <a:rPr lang="hu-HU" altLang="hu-HU" dirty="0">
                <a:solidFill>
                  <a:schemeClr val="tx1"/>
                </a:solidFill>
              </a:rPr>
              <a:t>!</a:t>
            </a:r>
            <a:endParaRPr lang="hu-HU" altLang="hu-HU" dirty="0" smtClean="0">
              <a:solidFill>
                <a:schemeClr val="tx1"/>
              </a:solidFill>
            </a:endParaRPr>
          </a:p>
        </p:txBody>
      </p:sp>
      <p:sp>
        <p:nvSpPr>
          <p:cNvPr id="8" name="Oválna bublina 7"/>
          <p:cNvSpPr/>
          <p:nvPr/>
        </p:nvSpPr>
        <p:spPr>
          <a:xfrm rot="1673064">
            <a:off x="4620470" y="1407081"/>
            <a:ext cx="4558381" cy="2570648"/>
          </a:xfrm>
          <a:prstGeom prst="wedgeEllipseCallout">
            <a:avLst/>
          </a:prstGeom>
          <a:solidFill>
            <a:srgbClr val="EAE75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hu-HU"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rPr>
              <a:t>Tegyél magadért valami pluszt,</a:t>
            </a:r>
          </a:p>
          <a:p>
            <a:pPr eaLnBrk="1" hangingPunct="1">
              <a:defRPr/>
            </a:pPr>
            <a:r>
              <a:rPr lang="hu-HU"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rPr>
              <a:t>Legyen ez az Erasmus+</a:t>
            </a:r>
            <a:r>
              <a:rPr lang="hu-HU" i="1"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rPr>
              <a:t> </a:t>
            </a:r>
            <a:r>
              <a:rPr lang="hu-HU"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rPr>
              <a:t>! </a:t>
            </a:r>
            <a:r>
              <a:rPr lang="hu-HU"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sym typeface="Wingdings" panose="05000000000000000000" pitchFamily="2" charset="2"/>
              </a:rPr>
              <a:t></a:t>
            </a:r>
            <a:endParaRPr lang="hu-HU"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hu-HU" sz="2000" dirty="0" smtClean="0"/>
              <a:t>Előny a vállalkozás számára – a kollégák is gyakorolhatják az idegen nyelvet, segítség a marketinganyagok megfogalmazásában, </a:t>
            </a:r>
            <a:r>
              <a:rPr lang="hu-HU" sz="2000" dirty="0" err="1" smtClean="0"/>
              <a:t>adatbázisépítésben</a:t>
            </a:r>
            <a:endParaRPr lang="hu-HU" sz="2000" dirty="0" smtClean="0"/>
          </a:p>
          <a:p>
            <a:r>
              <a:rPr lang="hu-HU" sz="2000" dirty="0" smtClean="0"/>
              <a:t>Jelenleg diplomát szerzők 7 % megy Erasmusra – EU célkitűzése 2020-ra 20 % elérése.</a:t>
            </a:r>
          </a:p>
          <a:p>
            <a:r>
              <a:rPr lang="hu-HU" sz="2000" dirty="0" smtClean="0"/>
              <a:t>Európai Bizottság hatástanulmányt tett közzé az Erasmus hallgatók munkaerő-piaci értékéről. </a:t>
            </a:r>
          </a:p>
          <a:p>
            <a:pPr marL="109728" indent="0">
              <a:buNone/>
            </a:pPr>
            <a:r>
              <a:rPr lang="hu-HU" sz="2000" dirty="0" smtClean="0"/>
              <a:t>   Eredmény:</a:t>
            </a:r>
          </a:p>
          <a:p>
            <a:r>
              <a:rPr lang="hu-HU" sz="2000" dirty="0" smtClean="0"/>
              <a:t>Nyelvtudás fejlődése, személyiségjegyek erősödése, mint a tolerancia, az önbizalom, a problémamegoldó készség, a kíváncsiság, a határozottság, az önismeret.</a:t>
            </a:r>
          </a:p>
          <a:p>
            <a:r>
              <a:rPr lang="hu-HU" sz="2000" dirty="0" smtClean="0"/>
              <a:t>A mobilitáson részt vevők másfél-két hónappal hamarabb találnak munkát.</a:t>
            </a:r>
            <a:endParaRPr lang="hu-HU" sz="2000" dirty="0"/>
          </a:p>
        </p:txBody>
      </p:sp>
      <p:sp>
        <p:nvSpPr>
          <p:cNvPr id="3" name="Title 2"/>
          <p:cNvSpPr>
            <a:spLocks noGrp="1"/>
          </p:cNvSpPr>
          <p:nvPr>
            <p:ph type="title"/>
          </p:nvPr>
        </p:nvSpPr>
        <p:spPr/>
        <p:txBody>
          <a:bodyPr>
            <a:normAutofit fontScale="90000"/>
          </a:bodyPr>
          <a:lstStyle/>
          <a:p>
            <a:pPr algn="ctr"/>
            <a:r>
              <a:rPr lang="hu-HU" sz="3200" dirty="0" smtClean="0">
                <a:solidFill>
                  <a:srgbClr val="92D050"/>
                </a:solidFill>
              </a:rPr>
              <a:t>Statisztikai adatok</a:t>
            </a:r>
            <a:br>
              <a:rPr lang="hu-HU" sz="3200" dirty="0" smtClean="0">
                <a:solidFill>
                  <a:srgbClr val="92D050"/>
                </a:solidFill>
              </a:rPr>
            </a:br>
            <a:r>
              <a:rPr lang="hu-HU" sz="3200" dirty="0" smtClean="0">
                <a:solidFill>
                  <a:srgbClr val="92D050"/>
                </a:solidFill>
              </a:rPr>
              <a:t>Ma </a:t>
            </a:r>
            <a:r>
              <a:rPr lang="hu-HU" sz="3200" dirty="0">
                <a:solidFill>
                  <a:srgbClr val="92D050"/>
                </a:solidFill>
              </a:rPr>
              <a:t>már követelmény a külföldi tapasztalat</a:t>
            </a:r>
          </a:p>
        </p:txBody>
      </p:sp>
      <p:pic>
        <p:nvPicPr>
          <p:cNvPr id="4" name="Picture 3" descr="Kapcsolódó ké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75390"/>
            <a:ext cx="2448694" cy="720079"/>
          </a:xfrm>
          <a:prstGeom prst="rect">
            <a:avLst/>
          </a:prstGeom>
          <a:noFill/>
          <a:ln>
            <a:noFill/>
          </a:ln>
        </p:spPr>
      </p:pic>
      <p:pic>
        <p:nvPicPr>
          <p:cNvPr id="5" name="Picture 14" descr="Képtalálat a következ&amp;odblac;re: „erasmus+traineeship”"/>
          <p:cNvPicPr/>
          <p:nvPr/>
        </p:nvPicPr>
        <p:blipFill>
          <a:blip r:embed="rId3">
            <a:extLst>
              <a:ext uri="{28A0092B-C50C-407E-A947-70E740481C1C}">
                <a14:useLocalDpi xmlns:a14="http://schemas.microsoft.com/office/drawing/2010/main" val="0"/>
              </a:ext>
            </a:extLst>
          </a:blip>
          <a:srcRect/>
          <a:stretch>
            <a:fillRect/>
          </a:stretch>
        </p:blipFill>
        <p:spPr bwMode="auto">
          <a:xfrm>
            <a:off x="4695760" y="2082991"/>
            <a:ext cx="3924300" cy="3924300"/>
          </a:xfrm>
          <a:prstGeom prst="rect">
            <a:avLst/>
          </a:prstGeom>
          <a:noFill/>
          <a:ln>
            <a:noFill/>
          </a:ln>
        </p:spPr>
      </p:pic>
      <p:pic>
        <p:nvPicPr>
          <p:cNvPr id="7" name="Obrázok 6" descr="C:\Users\kinczera\Desktop\Hallgatós prezi\workplace-1245776_960_720.jpg"/>
          <p:cNvPicPr/>
          <p:nvPr/>
        </p:nvPicPr>
        <p:blipFill>
          <a:blip r:embed="rId4">
            <a:extLst>
              <a:ext uri="{28A0092B-C50C-407E-A947-70E740481C1C}">
                <a14:useLocalDpi xmlns:a14="http://schemas.microsoft.com/office/drawing/2010/main" val="0"/>
              </a:ext>
            </a:extLst>
          </a:blip>
          <a:srcRect/>
          <a:stretch>
            <a:fillRect/>
          </a:stretch>
        </p:blipFill>
        <p:spPr bwMode="auto">
          <a:xfrm>
            <a:off x="3658901" y="618362"/>
            <a:ext cx="4360545" cy="2907030"/>
          </a:xfrm>
          <a:prstGeom prst="rect">
            <a:avLst/>
          </a:prstGeom>
          <a:noFill/>
          <a:ln>
            <a:noFill/>
          </a:ln>
        </p:spPr>
      </p:pic>
      <p:pic>
        <p:nvPicPr>
          <p:cNvPr id="8" name="Obrázok 7" descr="C:\Users\kinczera\Desktop\Hallgatós prezi\istock-51006644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2852936"/>
            <a:ext cx="4190365" cy="2793365"/>
          </a:xfrm>
          <a:prstGeom prst="rect">
            <a:avLst/>
          </a:prstGeom>
          <a:noFill/>
          <a:ln>
            <a:noFill/>
          </a:ln>
        </p:spPr>
      </p:pic>
      <p:pic>
        <p:nvPicPr>
          <p:cNvPr id="6" name="Picture 15" descr="Kapcsolódó kép"/>
          <p:cNvPicPr/>
          <p:nvPr/>
        </p:nvPicPr>
        <p:blipFill>
          <a:blip r:embed="rId6">
            <a:extLst>
              <a:ext uri="{28A0092B-C50C-407E-A947-70E740481C1C}">
                <a14:useLocalDpi xmlns:a14="http://schemas.microsoft.com/office/drawing/2010/main" val="0"/>
              </a:ext>
            </a:extLst>
          </a:blip>
          <a:srcRect/>
          <a:stretch>
            <a:fillRect/>
          </a:stretch>
        </p:blipFill>
        <p:spPr bwMode="auto">
          <a:xfrm>
            <a:off x="3578297" y="3437158"/>
            <a:ext cx="4476750" cy="3352800"/>
          </a:xfrm>
          <a:prstGeom prst="rect">
            <a:avLst/>
          </a:prstGeom>
          <a:noFill/>
          <a:ln>
            <a:noFill/>
          </a:ln>
        </p:spPr>
      </p:pic>
    </p:spTree>
    <p:extLst>
      <p:ext uri="{BB962C8B-B14F-4D97-AF65-F5344CB8AC3E}">
        <p14:creationId xmlns:p14="http://schemas.microsoft.com/office/powerpoint/2010/main" val="98240946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obsahu 6"/>
          <p:cNvSpPr>
            <a:spLocks noGrp="1"/>
          </p:cNvSpPr>
          <p:nvPr>
            <p:ph sz="half" idx="1"/>
          </p:nvPr>
        </p:nvSpPr>
        <p:spPr>
          <a:xfrm>
            <a:off x="251419" y="1511521"/>
            <a:ext cx="4038600" cy="4849788"/>
          </a:xfrm>
        </p:spPr>
        <p:txBody>
          <a:bodyPr>
            <a:normAutofit fontScale="92500" lnSpcReduction="20000"/>
          </a:bodyPr>
          <a:lstStyle/>
          <a:p>
            <a:r>
              <a:rPr lang="sk-SK" dirty="0" smtClean="0"/>
              <a:t>Magyarország</a:t>
            </a:r>
          </a:p>
          <a:p>
            <a:r>
              <a:rPr lang="sk-SK" dirty="0" smtClean="0"/>
              <a:t>Csehország</a:t>
            </a:r>
          </a:p>
          <a:p>
            <a:r>
              <a:rPr lang="sk-SK" dirty="0" smtClean="0"/>
              <a:t>Németország</a:t>
            </a:r>
          </a:p>
          <a:p>
            <a:r>
              <a:rPr lang="sk-SK" dirty="0" smtClean="0"/>
              <a:t>Törökország</a:t>
            </a:r>
          </a:p>
          <a:p>
            <a:r>
              <a:rPr lang="sk-SK" dirty="0" smtClean="0"/>
              <a:t>Olaszország</a:t>
            </a:r>
          </a:p>
          <a:p>
            <a:r>
              <a:rPr lang="sk-SK" dirty="0" smtClean="0"/>
              <a:t>Dánia</a:t>
            </a:r>
          </a:p>
          <a:p>
            <a:r>
              <a:rPr lang="sk-SK" dirty="0" smtClean="0"/>
              <a:t>Ausztria</a:t>
            </a:r>
          </a:p>
          <a:p>
            <a:r>
              <a:rPr lang="sk-SK" dirty="0" smtClean="0"/>
              <a:t>Lengyelország</a:t>
            </a:r>
          </a:p>
          <a:p>
            <a:r>
              <a:rPr lang="sk-SK" dirty="0" smtClean="0"/>
              <a:t>Románia</a:t>
            </a:r>
          </a:p>
          <a:p>
            <a:r>
              <a:rPr lang="sk-SK" dirty="0" smtClean="0"/>
              <a:t>Hollandia</a:t>
            </a:r>
          </a:p>
          <a:p>
            <a:r>
              <a:rPr lang="sk-SK" dirty="0" err="1" smtClean="0"/>
              <a:t>Horvátország</a:t>
            </a:r>
            <a:endParaRPr lang="sk-SK" dirty="0" smtClean="0"/>
          </a:p>
          <a:p>
            <a:r>
              <a:rPr lang="sk-SK" dirty="0" err="1" smtClean="0"/>
              <a:t>Ukrajna</a:t>
            </a:r>
            <a:endParaRPr lang="sk-SK" dirty="0" smtClean="0"/>
          </a:p>
          <a:p>
            <a:r>
              <a:rPr lang="sk-SK" dirty="0" err="1" smtClean="0"/>
              <a:t>Azerbajdzsán</a:t>
            </a:r>
            <a:endParaRPr lang="sk-SK" dirty="0" smtClean="0"/>
          </a:p>
          <a:p>
            <a:endParaRPr lang="sk-SK" dirty="0" smtClean="0"/>
          </a:p>
          <a:p>
            <a:endParaRPr lang="sk-SK" dirty="0"/>
          </a:p>
          <a:p>
            <a:endParaRPr lang="sk-SK" dirty="0" smtClean="0"/>
          </a:p>
          <a:p>
            <a:endParaRPr lang="sk-SK" dirty="0" smtClean="0"/>
          </a:p>
          <a:p>
            <a:endParaRPr lang="sk-SK" dirty="0"/>
          </a:p>
          <a:p>
            <a:endParaRPr lang="sk-SK" dirty="0"/>
          </a:p>
        </p:txBody>
      </p:sp>
      <p:sp>
        <p:nvSpPr>
          <p:cNvPr id="6" name="Zástupný symbol obsahu 3"/>
          <p:cNvSpPr>
            <a:spLocks noGrp="1"/>
          </p:cNvSpPr>
          <p:nvPr>
            <p:ph type="title"/>
          </p:nvPr>
        </p:nvSpPr>
        <p:spPr>
          <a:xfrm>
            <a:off x="395536" y="534969"/>
            <a:ext cx="8229600" cy="1143000"/>
          </a:xfrm>
        </p:spPr>
        <p:txBody>
          <a:bodyPr>
            <a:normAutofit fontScale="90000"/>
          </a:bodyPr>
          <a:lstStyle/>
          <a:p>
            <a:r>
              <a:rPr lang="hu-HU" altLang="hu-HU" dirty="0" smtClean="0">
                <a:solidFill>
                  <a:srgbClr val="C00000"/>
                </a:solidFill>
                <a:cs typeface="Arial" charset="0"/>
              </a:rPr>
              <a:t>Országok, melyekbe kiutazhatsz:</a:t>
            </a:r>
            <a:endParaRPr lang="sk-SK" dirty="0">
              <a:solidFill>
                <a:srgbClr val="C00000"/>
              </a:solidFill>
            </a:endParaRPr>
          </a:p>
        </p:txBody>
      </p:sp>
      <p:pic>
        <p:nvPicPr>
          <p:cNvPr id="9" name="Picture 2" descr="http://www.professorplums.com.au/media/catalog/product/cache/1/image/9df78eab33525d08d6e5fb8d27136e95/h/e/he2218_puzzle_globe_7_cm.jpg">
            <a:hlinkClick r:id="rId2"/>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514965" y="1767108"/>
            <a:ext cx="2945467" cy="309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ok 12"/>
          <p:cNvPicPr>
            <a:picLocks noChangeAspect="1"/>
          </p:cNvPicPr>
          <p:nvPr/>
        </p:nvPicPr>
        <p:blipFill>
          <a:blip r:embed="rId4"/>
          <a:stretch>
            <a:fillRect/>
          </a:stretch>
        </p:blipFill>
        <p:spPr>
          <a:xfrm>
            <a:off x="3579085" y="1151372"/>
            <a:ext cx="3467100" cy="32480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2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5929" y="2519436"/>
            <a:ext cx="4187825" cy="387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9791" y="1806772"/>
            <a:ext cx="5254625" cy="455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3728" y="1429667"/>
            <a:ext cx="5145087" cy="385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9085" y="1739007"/>
            <a:ext cx="535940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Obrázok 14"/>
          <p:cNvPicPr>
            <a:picLocks noChangeAspect="1"/>
          </p:cNvPicPr>
          <p:nvPr/>
        </p:nvPicPr>
        <p:blipFill>
          <a:blip r:embed="rId9"/>
          <a:stretch>
            <a:fillRect/>
          </a:stretch>
        </p:blipFill>
        <p:spPr>
          <a:xfrm>
            <a:off x="2975487" y="1989534"/>
            <a:ext cx="3838575" cy="34480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22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2463" y="1653282"/>
            <a:ext cx="4681537" cy="412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62463" y="1202208"/>
            <a:ext cx="4865687"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Kapcsolódó kép"/>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018" y="50776"/>
            <a:ext cx="2952328" cy="792088"/>
          </a:xfrm>
          <a:prstGeom prst="rect">
            <a:avLst/>
          </a:prstGeom>
          <a:noFill/>
          <a:ln>
            <a:noFill/>
          </a:ln>
        </p:spPr>
      </p:pic>
      <p:pic>
        <p:nvPicPr>
          <p:cNvPr id="2" name="Obrázok 1"/>
          <p:cNvPicPr>
            <a:picLocks noChangeAspect="1"/>
          </p:cNvPicPr>
          <p:nvPr/>
        </p:nvPicPr>
        <p:blipFill>
          <a:blip r:embed="rId13"/>
          <a:stretch>
            <a:fillRect/>
          </a:stretch>
        </p:blipFill>
        <p:spPr>
          <a:xfrm>
            <a:off x="4092953" y="2200780"/>
            <a:ext cx="4539923" cy="36477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Obrázok 2"/>
          <p:cNvPicPr>
            <a:picLocks noChangeAspect="1"/>
          </p:cNvPicPr>
          <p:nvPr/>
        </p:nvPicPr>
        <p:blipFill>
          <a:blip r:embed="rId14"/>
          <a:stretch>
            <a:fillRect/>
          </a:stretch>
        </p:blipFill>
        <p:spPr>
          <a:xfrm>
            <a:off x="3795961" y="2686026"/>
            <a:ext cx="4829175" cy="3724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Obrázok 3"/>
          <p:cNvPicPr>
            <a:picLocks noChangeAspect="1"/>
          </p:cNvPicPr>
          <p:nvPr/>
        </p:nvPicPr>
        <p:blipFill>
          <a:blip r:embed="rId15"/>
          <a:stretch>
            <a:fillRect/>
          </a:stretch>
        </p:blipFill>
        <p:spPr>
          <a:xfrm>
            <a:off x="3202632" y="2356938"/>
            <a:ext cx="5257800" cy="4086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Obrázok 4"/>
          <p:cNvPicPr>
            <a:picLocks noChangeAspect="1"/>
          </p:cNvPicPr>
          <p:nvPr/>
        </p:nvPicPr>
        <p:blipFill>
          <a:blip r:embed="rId16"/>
          <a:stretch>
            <a:fillRect/>
          </a:stretch>
        </p:blipFill>
        <p:spPr>
          <a:xfrm>
            <a:off x="3623055" y="856852"/>
            <a:ext cx="4753766" cy="40931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Obrázok 7"/>
          <p:cNvPicPr>
            <a:picLocks noChangeAspect="1"/>
          </p:cNvPicPr>
          <p:nvPr/>
        </p:nvPicPr>
        <p:blipFill>
          <a:blip r:embed="rId17"/>
          <a:stretch>
            <a:fillRect/>
          </a:stretch>
        </p:blipFill>
        <p:spPr>
          <a:xfrm>
            <a:off x="3658434" y="1901584"/>
            <a:ext cx="4600575" cy="43243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3761095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226"/>
                                        </p:tgtEl>
                                        <p:attrNameLst>
                                          <p:attrName>style.visibility</p:attrName>
                                        </p:attrNameLst>
                                      </p:cBhvr>
                                      <p:to>
                                        <p:strVal val="visible"/>
                                      </p:to>
                                    </p:set>
                                    <p:anim calcmode="lin" valueType="num">
                                      <p:cBhvr>
                                        <p:cTn id="14" dur="500" fill="hold"/>
                                        <p:tgtEl>
                                          <p:spTgt spid="9226"/>
                                        </p:tgtEl>
                                        <p:attrNameLst>
                                          <p:attrName>ppt_w</p:attrName>
                                        </p:attrNameLst>
                                      </p:cBhvr>
                                      <p:tavLst>
                                        <p:tav tm="0">
                                          <p:val>
                                            <p:fltVal val="0"/>
                                          </p:val>
                                        </p:tav>
                                        <p:tav tm="100000">
                                          <p:val>
                                            <p:strVal val="#ppt_w"/>
                                          </p:val>
                                        </p:tav>
                                      </p:tavLst>
                                    </p:anim>
                                    <p:anim calcmode="lin" valueType="num">
                                      <p:cBhvr>
                                        <p:cTn id="15" dur="500" fill="hold"/>
                                        <p:tgtEl>
                                          <p:spTgt spid="9226"/>
                                        </p:tgtEl>
                                        <p:attrNameLst>
                                          <p:attrName>ppt_h</p:attrName>
                                        </p:attrNameLst>
                                      </p:cBhvr>
                                      <p:tavLst>
                                        <p:tav tm="0">
                                          <p:val>
                                            <p:fltVal val="0"/>
                                          </p:val>
                                        </p:tav>
                                        <p:tav tm="100000">
                                          <p:val>
                                            <p:strVal val="#ppt_h"/>
                                          </p:val>
                                        </p:tav>
                                      </p:tavLst>
                                    </p:anim>
                                    <p:animEffect transition="in" filter="fade">
                                      <p:cBhvr>
                                        <p:cTn id="16" dur="500"/>
                                        <p:tgtEl>
                                          <p:spTgt spid="92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221"/>
                                        </p:tgtEl>
                                        <p:attrNameLst>
                                          <p:attrName>style.visibility</p:attrName>
                                        </p:attrNameLst>
                                      </p:cBhvr>
                                      <p:to>
                                        <p:strVal val="visible"/>
                                      </p:to>
                                    </p:set>
                                    <p:anim calcmode="lin" valueType="num">
                                      <p:cBhvr>
                                        <p:cTn id="21" dur="500" fill="hold"/>
                                        <p:tgtEl>
                                          <p:spTgt spid="9221"/>
                                        </p:tgtEl>
                                        <p:attrNameLst>
                                          <p:attrName>ppt_w</p:attrName>
                                        </p:attrNameLst>
                                      </p:cBhvr>
                                      <p:tavLst>
                                        <p:tav tm="0">
                                          <p:val>
                                            <p:fltVal val="0"/>
                                          </p:val>
                                        </p:tav>
                                        <p:tav tm="100000">
                                          <p:val>
                                            <p:strVal val="#ppt_w"/>
                                          </p:val>
                                        </p:tav>
                                      </p:tavLst>
                                    </p:anim>
                                    <p:anim calcmode="lin" valueType="num">
                                      <p:cBhvr>
                                        <p:cTn id="22" dur="500" fill="hold"/>
                                        <p:tgtEl>
                                          <p:spTgt spid="9221"/>
                                        </p:tgtEl>
                                        <p:attrNameLst>
                                          <p:attrName>ppt_h</p:attrName>
                                        </p:attrNameLst>
                                      </p:cBhvr>
                                      <p:tavLst>
                                        <p:tav tm="0">
                                          <p:val>
                                            <p:fltVal val="0"/>
                                          </p:val>
                                        </p:tav>
                                        <p:tav tm="100000">
                                          <p:val>
                                            <p:strVal val="#ppt_h"/>
                                          </p:val>
                                        </p:tav>
                                      </p:tavLst>
                                    </p:anim>
                                    <p:animEffect transition="in" filter="fade">
                                      <p:cBhvr>
                                        <p:cTn id="23" dur="500"/>
                                        <p:tgtEl>
                                          <p:spTgt spid="92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222"/>
                                        </p:tgtEl>
                                        <p:attrNameLst>
                                          <p:attrName>style.visibility</p:attrName>
                                        </p:attrNameLst>
                                      </p:cBhvr>
                                      <p:to>
                                        <p:strVal val="visible"/>
                                      </p:to>
                                    </p:set>
                                    <p:anim calcmode="lin" valueType="num">
                                      <p:cBhvr>
                                        <p:cTn id="28" dur="500" fill="hold"/>
                                        <p:tgtEl>
                                          <p:spTgt spid="9222"/>
                                        </p:tgtEl>
                                        <p:attrNameLst>
                                          <p:attrName>ppt_w</p:attrName>
                                        </p:attrNameLst>
                                      </p:cBhvr>
                                      <p:tavLst>
                                        <p:tav tm="0">
                                          <p:val>
                                            <p:fltVal val="0"/>
                                          </p:val>
                                        </p:tav>
                                        <p:tav tm="100000">
                                          <p:val>
                                            <p:strVal val="#ppt_w"/>
                                          </p:val>
                                        </p:tav>
                                      </p:tavLst>
                                    </p:anim>
                                    <p:anim calcmode="lin" valueType="num">
                                      <p:cBhvr>
                                        <p:cTn id="29" dur="500" fill="hold"/>
                                        <p:tgtEl>
                                          <p:spTgt spid="9222"/>
                                        </p:tgtEl>
                                        <p:attrNameLst>
                                          <p:attrName>ppt_h</p:attrName>
                                        </p:attrNameLst>
                                      </p:cBhvr>
                                      <p:tavLst>
                                        <p:tav tm="0">
                                          <p:val>
                                            <p:fltVal val="0"/>
                                          </p:val>
                                        </p:tav>
                                        <p:tav tm="100000">
                                          <p:val>
                                            <p:strVal val="#ppt_h"/>
                                          </p:val>
                                        </p:tav>
                                      </p:tavLst>
                                    </p:anim>
                                    <p:animEffect transition="in" filter="fade">
                                      <p:cBhvr>
                                        <p:cTn id="30" dur="500"/>
                                        <p:tgtEl>
                                          <p:spTgt spid="922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223"/>
                                        </p:tgtEl>
                                        <p:attrNameLst>
                                          <p:attrName>style.visibility</p:attrName>
                                        </p:attrNameLst>
                                      </p:cBhvr>
                                      <p:to>
                                        <p:strVal val="visible"/>
                                      </p:to>
                                    </p:set>
                                    <p:anim calcmode="lin" valueType="num">
                                      <p:cBhvr>
                                        <p:cTn id="35" dur="500" fill="hold"/>
                                        <p:tgtEl>
                                          <p:spTgt spid="9223"/>
                                        </p:tgtEl>
                                        <p:attrNameLst>
                                          <p:attrName>ppt_w</p:attrName>
                                        </p:attrNameLst>
                                      </p:cBhvr>
                                      <p:tavLst>
                                        <p:tav tm="0">
                                          <p:val>
                                            <p:fltVal val="0"/>
                                          </p:val>
                                        </p:tav>
                                        <p:tav tm="100000">
                                          <p:val>
                                            <p:strVal val="#ppt_w"/>
                                          </p:val>
                                        </p:tav>
                                      </p:tavLst>
                                    </p:anim>
                                    <p:anim calcmode="lin" valueType="num">
                                      <p:cBhvr>
                                        <p:cTn id="36" dur="500" fill="hold"/>
                                        <p:tgtEl>
                                          <p:spTgt spid="9223"/>
                                        </p:tgtEl>
                                        <p:attrNameLst>
                                          <p:attrName>ppt_h</p:attrName>
                                        </p:attrNameLst>
                                      </p:cBhvr>
                                      <p:tavLst>
                                        <p:tav tm="0">
                                          <p:val>
                                            <p:fltVal val="0"/>
                                          </p:val>
                                        </p:tav>
                                        <p:tav tm="100000">
                                          <p:val>
                                            <p:strVal val="#ppt_h"/>
                                          </p:val>
                                        </p:tav>
                                      </p:tavLst>
                                    </p:anim>
                                    <p:animEffect transition="in" filter="fade">
                                      <p:cBhvr>
                                        <p:cTn id="37" dur="500"/>
                                        <p:tgtEl>
                                          <p:spTgt spid="922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9224"/>
                                        </p:tgtEl>
                                        <p:attrNameLst>
                                          <p:attrName>style.visibility</p:attrName>
                                        </p:attrNameLst>
                                      </p:cBhvr>
                                      <p:to>
                                        <p:strVal val="visible"/>
                                      </p:to>
                                    </p:set>
                                    <p:anim calcmode="lin" valueType="num">
                                      <p:cBhvr>
                                        <p:cTn id="49" dur="500" fill="hold"/>
                                        <p:tgtEl>
                                          <p:spTgt spid="9224"/>
                                        </p:tgtEl>
                                        <p:attrNameLst>
                                          <p:attrName>ppt_w</p:attrName>
                                        </p:attrNameLst>
                                      </p:cBhvr>
                                      <p:tavLst>
                                        <p:tav tm="0">
                                          <p:val>
                                            <p:fltVal val="0"/>
                                          </p:val>
                                        </p:tav>
                                        <p:tav tm="100000">
                                          <p:val>
                                            <p:strVal val="#ppt_w"/>
                                          </p:val>
                                        </p:tav>
                                      </p:tavLst>
                                    </p:anim>
                                    <p:anim calcmode="lin" valueType="num">
                                      <p:cBhvr>
                                        <p:cTn id="50" dur="500" fill="hold"/>
                                        <p:tgtEl>
                                          <p:spTgt spid="9224"/>
                                        </p:tgtEl>
                                        <p:attrNameLst>
                                          <p:attrName>ppt_h</p:attrName>
                                        </p:attrNameLst>
                                      </p:cBhvr>
                                      <p:tavLst>
                                        <p:tav tm="0">
                                          <p:val>
                                            <p:fltVal val="0"/>
                                          </p:val>
                                        </p:tav>
                                        <p:tav tm="100000">
                                          <p:val>
                                            <p:strVal val="#ppt_h"/>
                                          </p:val>
                                        </p:tav>
                                      </p:tavLst>
                                    </p:anim>
                                    <p:animEffect transition="in" filter="fade">
                                      <p:cBhvr>
                                        <p:cTn id="51" dur="500"/>
                                        <p:tgtEl>
                                          <p:spTgt spid="922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9225"/>
                                        </p:tgtEl>
                                        <p:attrNameLst>
                                          <p:attrName>style.visibility</p:attrName>
                                        </p:attrNameLst>
                                      </p:cBhvr>
                                      <p:to>
                                        <p:strVal val="visible"/>
                                      </p:to>
                                    </p:set>
                                    <p:anim calcmode="lin" valueType="num">
                                      <p:cBhvr>
                                        <p:cTn id="56" dur="500" fill="hold"/>
                                        <p:tgtEl>
                                          <p:spTgt spid="9225"/>
                                        </p:tgtEl>
                                        <p:attrNameLst>
                                          <p:attrName>ppt_w</p:attrName>
                                        </p:attrNameLst>
                                      </p:cBhvr>
                                      <p:tavLst>
                                        <p:tav tm="0">
                                          <p:val>
                                            <p:fltVal val="0"/>
                                          </p:val>
                                        </p:tav>
                                        <p:tav tm="100000">
                                          <p:val>
                                            <p:strVal val="#ppt_w"/>
                                          </p:val>
                                        </p:tav>
                                      </p:tavLst>
                                    </p:anim>
                                    <p:anim calcmode="lin" valueType="num">
                                      <p:cBhvr>
                                        <p:cTn id="57" dur="500" fill="hold"/>
                                        <p:tgtEl>
                                          <p:spTgt spid="9225"/>
                                        </p:tgtEl>
                                        <p:attrNameLst>
                                          <p:attrName>ppt_h</p:attrName>
                                        </p:attrNameLst>
                                      </p:cBhvr>
                                      <p:tavLst>
                                        <p:tav tm="0">
                                          <p:val>
                                            <p:fltVal val="0"/>
                                          </p:val>
                                        </p:tav>
                                        <p:tav tm="100000">
                                          <p:val>
                                            <p:strVal val="#ppt_h"/>
                                          </p:val>
                                        </p:tav>
                                      </p:tavLst>
                                    </p:anim>
                                    <p:animEffect transition="in" filter="fade">
                                      <p:cBhvr>
                                        <p:cTn id="58" dur="500"/>
                                        <p:tgtEl>
                                          <p:spTgt spid="9225"/>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ppt_x"/>
                                          </p:val>
                                        </p:tav>
                                        <p:tav tm="100000">
                                          <p:val>
                                            <p:strVal val="#ppt_x"/>
                                          </p:val>
                                        </p:tav>
                                      </p:tavLst>
                                    </p:anim>
                                    <p:anim calcmode="lin" valueType="num">
                                      <p:cBhvr additive="base">
                                        <p:cTn id="6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additive="base">
                                        <p:cTn id="69" dur="500" fill="hold"/>
                                        <p:tgtEl>
                                          <p:spTgt spid="3"/>
                                        </p:tgtEl>
                                        <p:attrNameLst>
                                          <p:attrName>ppt_x</p:attrName>
                                        </p:attrNameLst>
                                      </p:cBhvr>
                                      <p:tavLst>
                                        <p:tav tm="0">
                                          <p:val>
                                            <p:strVal val="#ppt_x"/>
                                          </p:val>
                                        </p:tav>
                                        <p:tav tm="100000">
                                          <p:val>
                                            <p:strVal val="#ppt_x"/>
                                          </p:val>
                                        </p:tav>
                                      </p:tavLst>
                                    </p:anim>
                                    <p:anim calcmode="lin" valueType="num">
                                      <p:cBhvr additive="base">
                                        <p:cTn id="7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5"/>
                                        </p:tgtEl>
                                        <p:attrNameLst>
                                          <p:attrName>style.visibility</p:attrName>
                                        </p:attrNameLst>
                                      </p:cBhvr>
                                      <p:to>
                                        <p:strVal val="visible"/>
                                      </p:to>
                                    </p:set>
                                    <p:anim calcmode="lin" valueType="num">
                                      <p:cBhvr additive="base">
                                        <p:cTn id="81" dur="500" fill="hold"/>
                                        <p:tgtEl>
                                          <p:spTgt spid="5"/>
                                        </p:tgtEl>
                                        <p:attrNameLst>
                                          <p:attrName>ppt_x</p:attrName>
                                        </p:attrNameLst>
                                      </p:cBhvr>
                                      <p:tavLst>
                                        <p:tav tm="0">
                                          <p:val>
                                            <p:strVal val="#ppt_x"/>
                                          </p:val>
                                        </p:tav>
                                        <p:tav tm="100000">
                                          <p:val>
                                            <p:strVal val="#ppt_x"/>
                                          </p:val>
                                        </p:tav>
                                      </p:tavLst>
                                    </p:anim>
                                    <p:anim calcmode="lin" valueType="num">
                                      <p:cBhvr additive="base">
                                        <p:cTn id="8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8"/>
                                        </p:tgtEl>
                                        <p:attrNameLst>
                                          <p:attrName>style.visibility</p:attrName>
                                        </p:attrNameLst>
                                      </p:cBhvr>
                                      <p:to>
                                        <p:strVal val="visible"/>
                                      </p:to>
                                    </p:set>
                                    <p:anim calcmode="lin" valueType="num">
                                      <p:cBhvr additive="base">
                                        <p:cTn id="87" dur="500" fill="hold"/>
                                        <p:tgtEl>
                                          <p:spTgt spid="8"/>
                                        </p:tgtEl>
                                        <p:attrNameLst>
                                          <p:attrName>ppt_x</p:attrName>
                                        </p:attrNameLst>
                                      </p:cBhvr>
                                      <p:tavLst>
                                        <p:tav tm="0">
                                          <p:val>
                                            <p:strVal val="#ppt_x"/>
                                          </p:val>
                                        </p:tav>
                                        <p:tav tm="100000">
                                          <p:val>
                                            <p:strVal val="#ppt_x"/>
                                          </p:val>
                                        </p:tav>
                                      </p:tavLst>
                                    </p:anim>
                                    <p:anim calcmode="lin" valueType="num">
                                      <p:cBhvr additive="base">
                                        <p:cTn id="8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180076663"/>
              </p:ext>
            </p:extLst>
          </p:nvPr>
        </p:nvGraphicFramePr>
        <p:xfrm>
          <a:off x="1198155" y="180307"/>
          <a:ext cx="7225048" cy="1402080"/>
        </p:xfrm>
        <a:graphic>
          <a:graphicData uri="http://schemas.openxmlformats.org/drawingml/2006/table">
            <a:tbl>
              <a:tblPr firstRow="1" bandRow="1">
                <a:tableStyleId>{5C22544A-7EE6-4342-B048-85BDC9FD1C3A}</a:tableStyleId>
              </a:tblPr>
              <a:tblGrid>
                <a:gridCol w="3610064"/>
                <a:gridCol w="3614984"/>
              </a:tblGrid>
              <a:tr h="418367">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sk-SK" sz="2000" baseline="0" dirty="0" smtClean="0"/>
                        <a:t>ERASMUS+ INTÉZMÉNYKÖZI MEGÁLLAPODÁSOK </a:t>
                      </a:r>
                    </a:p>
                    <a:p>
                      <a:pPr marL="0" marR="0" indent="0" algn="ctr" defTabSz="457200" rtl="0" eaLnBrk="1" fontAlgn="auto" latinLnBrk="0" hangingPunct="1">
                        <a:lnSpc>
                          <a:spcPct val="100000"/>
                        </a:lnSpc>
                        <a:spcBef>
                          <a:spcPts val="0"/>
                        </a:spcBef>
                        <a:spcAft>
                          <a:spcPts val="0"/>
                        </a:spcAft>
                        <a:buClrTx/>
                        <a:buSzTx/>
                        <a:buFontTx/>
                        <a:buNone/>
                        <a:tabLst/>
                        <a:defRPr/>
                      </a:pPr>
                      <a:r>
                        <a:rPr lang="sk-SK" sz="2000" baseline="0" dirty="0" smtClean="0"/>
                        <a:t>2017</a:t>
                      </a:r>
                      <a:endParaRPr lang="sk-SK" sz="2000" b="1" dirty="0" smtClean="0"/>
                    </a:p>
                    <a:p>
                      <a:pPr algn="ctr"/>
                      <a:endParaRPr lang="sk-SK" sz="2000" dirty="0"/>
                    </a:p>
                  </a:txBody>
                  <a:tcPr marL="68580" marR="68580"/>
                </a:tc>
                <a:tc hMerge="1">
                  <a:txBody>
                    <a:bodyPr/>
                    <a:lstStyle/>
                    <a:p>
                      <a:endParaRPr lang="sk-SK" dirty="0"/>
                    </a:p>
                  </a:txBody>
                  <a:tcPr/>
                </a:tc>
              </a:tr>
              <a:tr h="335685">
                <a:tc gridSpan="2">
                  <a:txBody>
                    <a:bodyPr/>
                    <a:lstStyle/>
                    <a:p>
                      <a:pPr algn="ctr"/>
                      <a:endParaRPr lang="sk-SK" sz="2000" b="1" dirty="0"/>
                    </a:p>
                  </a:txBody>
                  <a:tcPr marL="68580" marR="68580">
                    <a:solidFill>
                      <a:srgbClr val="92D050"/>
                    </a:solidFill>
                  </a:tcPr>
                </a:tc>
                <a:tc hMerge="1">
                  <a:txBody>
                    <a:bodyPr/>
                    <a:lstStyle/>
                    <a:p>
                      <a:endParaRPr lang="sk-SK" dirty="0"/>
                    </a:p>
                  </a:txBody>
                  <a:tcPr/>
                </a:tc>
              </a:tr>
            </a:tbl>
          </a:graphicData>
        </a:graphic>
      </p:graphicFrame>
      <p:graphicFrame>
        <p:nvGraphicFramePr>
          <p:cNvPr id="6" name="Graf 3"/>
          <p:cNvGraphicFramePr/>
          <p:nvPr>
            <p:extLst>
              <p:ext uri="{D42A27DB-BD31-4B8C-83A1-F6EECF244321}">
                <p14:modId xmlns:p14="http://schemas.microsoft.com/office/powerpoint/2010/main" val="2176931726"/>
              </p:ext>
            </p:extLst>
          </p:nvPr>
        </p:nvGraphicFramePr>
        <p:xfrm>
          <a:off x="395536" y="1223494"/>
          <a:ext cx="8525814" cy="5634506"/>
        </p:xfrm>
        <a:graphic>
          <a:graphicData uri="http://schemas.openxmlformats.org/drawingml/2006/chart">
            <c:chart xmlns:c="http://schemas.openxmlformats.org/drawingml/2006/chart" xmlns:r="http://schemas.openxmlformats.org/officeDocument/2006/relationships" r:id="rId2"/>
          </a:graphicData>
        </a:graphic>
      </p:graphicFrame>
      <p:pic>
        <p:nvPicPr>
          <p:cNvPr id="3074" name="Picture 2" descr="G:\Weboldal - p.i.jegy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88640"/>
            <a:ext cx="6063195" cy="6465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34961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p:cNvSpPr>
            <a:spLocks noGrp="1"/>
          </p:cNvSpPr>
          <p:nvPr>
            <p:ph type="title"/>
          </p:nvPr>
        </p:nvSpPr>
        <p:spPr>
          <a:xfrm>
            <a:off x="2771800" y="35365"/>
            <a:ext cx="8229600" cy="1143000"/>
          </a:xfrm>
        </p:spPr>
        <p:txBody>
          <a:bodyPr>
            <a:normAutofit/>
          </a:bodyPr>
          <a:lstStyle/>
          <a:p>
            <a:pPr eaLnBrk="1" hangingPunct="1"/>
            <a:r>
              <a:rPr lang="hu-HU" altLang="hu-HU" sz="3600" dirty="0" smtClean="0">
                <a:solidFill>
                  <a:srgbClr val="C00000"/>
                </a:solidFill>
              </a:rPr>
              <a:t>Tanulmányi célú mobilitás</a:t>
            </a:r>
          </a:p>
        </p:txBody>
      </p:sp>
      <p:sp>
        <p:nvSpPr>
          <p:cNvPr id="7171" name="Rectangle 4"/>
          <p:cNvSpPr>
            <a:spLocks noChangeArrowheads="1"/>
          </p:cNvSpPr>
          <p:nvPr/>
        </p:nvSpPr>
        <p:spPr bwMode="auto">
          <a:xfrm>
            <a:off x="3549650" y="1544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1800"/>
              <a:t/>
            </a:r>
            <a:br>
              <a:rPr lang="hu-HU" altLang="hu-HU" sz="1800"/>
            </a:br>
            <a:endParaRPr lang="hu-HU" altLang="hu-HU" sz="1800"/>
          </a:p>
        </p:txBody>
      </p:sp>
      <p:sp>
        <p:nvSpPr>
          <p:cNvPr id="3076" name="BlokTextu 3"/>
          <p:cNvSpPr txBox="1">
            <a:spLocks noChangeArrowheads="1"/>
          </p:cNvSpPr>
          <p:nvPr/>
        </p:nvSpPr>
        <p:spPr bwMode="auto">
          <a:xfrm>
            <a:off x="182290" y="1300456"/>
            <a:ext cx="8928546"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342900" indent="-342900" eaLnBrk="1" hangingPunct="1">
              <a:spcBef>
                <a:spcPct val="0"/>
              </a:spcBef>
              <a:defRPr/>
            </a:pPr>
            <a:r>
              <a:rPr lang="hu-HU" altLang="hu-HU" sz="2400" b="1" dirty="0" smtClean="0">
                <a:cs typeface="Arial" charset="0"/>
              </a:rPr>
              <a:t>Feltétel: </a:t>
            </a:r>
            <a:r>
              <a:rPr lang="hu-HU" altLang="hu-HU" sz="2400" dirty="0" smtClean="0">
                <a:cs typeface="Arial" charset="0"/>
              </a:rPr>
              <a:t>legalább 2 lezárt szemeszter</a:t>
            </a:r>
          </a:p>
          <a:p>
            <a:pPr eaLnBrk="1" hangingPunct="1">
              <a:spcBef>
                <a:spcPct val="0"/>
              </a:spcBef>
              <a:buFont typeface="Arial" charset="0"/>
              <a:buNone/>
              <a:defRPr/>
            </a:pPr>
            <a:endParaRPr lang="hu-HU" altLang="hu-HU" sz="2400" b="1" dirty="0" smtClean="0">
              <a:cs typeface="Arial" charset="0"/>
            </a:endParaRPr>
          </a:p>
          <a:p>
            <a:pPr marL="285750" indent="-285750" eaLnBrk="1" hangingPunct="1">
              <a:spcBef>
                <a:spcPct val="0"/>
              </a:spcBef>
              <a:defRPr/>
            </a:pPr>
            <a:r>
              <a:rPr lang="hu-HU" altLang="hu-HU" sz="2400" b="1" dirty="0" smtClean="0">
                <a:cs typeface="Arial" charset="0"/>
              </a:rPr>
              <a:t>Ösztöndíj mértéke:  </a:t>
            </a:r>
            <a:r>
              <a:rPr lang="hu-HU" altLang="hu-HU" sz="2400" dirty="0" smtClean="0">
                <a:cs typeface="Arial" charset="0"/>
              </a:rPr>
              <a:t>350€/hó - 490€/hó</a:t>
            </a:r>
          </a:p>
          <a:p>
            <a:pPr eaLnBrk="1" hangingPunct="1">
              <a:spcBef>
                <a:spcPct val="0"/>
              </a:spcBef>
              <a:buFont typeface="Arial" charset="0"/>
              <a:buNone/>
              <a:defRPr/>
            </a:pPr>
            <a:r>
              <a:rPr lang="hu-HU" altLang="hu-HU" sz="2400" dirty="0">
                <a:cs typeface="Arial" charset="0"/>
              </a:rPr>
              <a:t> </a:t>
            </a:r>
            <a:r>
              <a:rPr lang="hu-HU" altLang="hu-HU" sz="2400" dirty="0" smtClean="0">
                <a:cs typeface="Arial" charset="0"/>
              </a:rPr>
              <a:t>    hátrányos helyzetűeknek +150€/hó)</a:t>
            </a:r>
          </a:p>
          <a:p>
            <a:pPr eaLnBrk="1" hangingPunct="1">
              <a:spcBef>
                <a:spcPct val="0"/>
              </a:spcBef>
              <a:buFont typeface="Arial" charset="0"/>
              <a:buNone/>
              <a:defRPr/>
            </a:pPr>
            <a:endParaRPr lang="hu-HU" altLang="hu-HU" sz="2400" dirty="0" smtClean="0">
              <a:cs typeface="Arial" charset="0"/>
            </a:endParaRPr>
          </a:p>
          <a:p>
            <a:pPr marL="285750" indent="-285750" eaLnBrk="1" hangingPunct="1">
              <a:spcBef>
                <a:spcPct val="0"/>
              </a:spcBef>
              <a:defRPr/>
            </a:pPr>
            <a:r>
              <a:rPr lang="hu-HU" altLang="hu-HU" sz="2400" b="1" dirty="0" smtClean="0">
                <a:cs typeface="Arial" charset="0"/>
              </a:rPr>
              <a:t>Időtartam: </a:t>
            </a:r>
            <a:r>
              <a:rPr lang="hu-HU" altLang="hu-HU" sz="2400" dirty="0" smtClean="0">
                <a:cs typeface="Arial" charset="0"/>
              </a:rPr>
              <a:t>képzési ciklusonként (alap, mester, doktori képzés) akár </a:t>
            </a:r>
            <a:r>
              <a:rPr lang="hu-HU" altLang="hu-HU" sz="2400" b="1" dirty="0" smtClean="0">
                <a:cs typeface="Arial" charset="0"/>
              </a:rPr>
              <a:t>12 hónap</a:t>
            </a:r>
          </a:p>
          <a:p>
            <a:pPr marL="285750" indent="-285750" eaLnBrk="1" hangingPunct="1">
              <a:spcBef>
                <a:spcPct val="0"/>
              </a:spcBef>
              <a:defRPr/>
            </a:pPr>
            <a:endParaRPr lang="hu-HU" altLang="hu-HU" sz="2400" b="1" dirty="0" smtClean="0">
              <a:cs typeface="Arial" charset="0"/>
            </a:endParaRPr>
          </a:p>
          <a:p>
            <a:pPr marL="285750" indent="-285750" eaLnBrk="1" hangingPunct="1">
              <a:spcBef>
                <a:spcPct val="0"/>
              </a:spcBef>
              <a:defRPr/>
            </a:pPr>
            <a:r>
              <a:rPr lang="hu-HU" altLang="hu-HU" sz="2400" b="1" dirty="0" err="1" smtClean="0">
                <a:cs typeface="Arial" charset="0"/>
              </a:rPr>
              <a:t>Learning</a:t>
            </a:r>
            <a:r>
              <a:rPr lang="hu-HU" altLang="hu-HU" sz="2400" b="1" dirty="0" smtClean="0">
                <a:cs typeface="Arial" charset="0"/>
              </a:rPr>
              <a:t> </a:t>
            </a:r>
            <a:r>
              <a:rPr lang="hu-HU" altLang="hu-HU" sz="2400" b="1" dirty="0" err="1" smtClean="0">
                <a:cs typeface="Arial" charset="0"/>
              </a:rPr>
              <a:t>Agreement</a:t>
            </a:r>
            <a:r>
              <a:rPr lang="hu-HU" altLang="hu-HU" sz="2400" b="1" dirty="0" smtClean="0">
                <a:cs typeface="Arial" charset="0"/>
              </a:rPr>
              <a:t> </a:t>
            </a:r>
            <a:r>
              <a:rPr lang="hu-HU" altLang="hu-HU" sz="2400" b="1" dirty="0" err="1" smtClean="0">
                <a:cs typeface="Arial" charset="0"/>
              </a:rPr>
              <a:t>for</a:t>
            </a:r>
            <a:r>
              <a:rPr lang="hu-HU" altLang="hu-HU" sz="2400" b="1" dirty="0" smtClean="0">
                <a:cs typeface="Arial" charset="0"/>
              </a:rPr>
              <a:t> </a:t>
            </a:r>
            <a:r>
              <a:rPr lang="hu-HU" altLang="hu-HU" sz="2400" b="1" dirty="0" err="1" smtClean="0">
                <a:cs typeface="Arial" charset="0"/>
              </a:rPr>
              <a:t>Studies</a:t>
            </a:r>
            <a:r>
              <a:rPr lang="hu-HU" altLang="hu-HU" sz="2400" b="1" dirty="0" smtClean="0">
                <a:cs typeface="Arial" charset="0"/>
              </a:rPr>
              <a:t> </a:t>
            </a:r>
            <a:r>
              <a:rPr lang="hu-HU" altLang="hu-HU" sz="2400" dirty="0" smtClean="0">
                <a:cs typeface="Arial" charset="0"/>
              </a:rPr>
              <a:t>– tanulmányi program</a:t>
            </a:r>
          </a:p>
          <a:p>
            <a:pPr eaLnBrk="1" hangingPunct="1">
              <a:spcBef>
                <a:spcPct val="0"/>
              </a:spcBef>
              <a:buNone/>
              <a:defRPr/>
            </a:pPr>
            <a:endParaRPr lang="hu-HU" altLang="hu-HU" sz="2400" dirty="0" smtClean="0">
              <a:cs typeface="Arial" charset="0"/>
            </a:endParaRPr>
          </a:p>
          <a:p>
            <a:pPr marL="285750" indent="-285750" eaLnBrk="1" hangingPunct="1">
              <a:spcBef>
                <a:spcPct val="0"/>
              </a:spcBef>
              <a:defRPr/>
            </a:pPr>
            <a:r>
              <a:rPr lang="hu-HU" altLang="hu-HU" sz="2400" b="1" dirty="0" smtClean="0">
                <a:cs typeface="Arial" charset="0"/>
              </a:rPr>
              <a:t>Támogatási szerződés </a:t>
            </a:r>
          </a:p>
          <a:p>
            <a:pPr eaLnBrk="1" hangingPunct="1">
              <a:spcBef>
                <a:spcPct val="0"/>
              </a:spcBef>
              <a:defRPr/>
            </a:pPr>
            <a:endParaRPr lang="hu-HU" altLang="hu-HU" sz="2400" dirty="0" smtClean="0">
              <a:cs typeface="Arial" charset="0"/>
            </a:endParaRPr>
          </a:p>
          <a:p>
            <a:pPr eaLnBrk="1" hangingPunct="1">
              <a:spcBef>
                <a:spcPct val="0"/>
              </a:spcBef>
              <a:buNone/>
              <a:defRPr/>
            </a:pPr>
            <a:endParaRPr lang="hu-HU" altLang="hu-HU" sz="2400" dirty="0" smtClean="0">
              <a:cs typeface="Arial" charset="0"/>
            </a:endParaRPr>
          </a:p>
        </p:txBody>
      </p:sp>
      <p:pic>
        <p:nvPicPr>
          <p:cNvPr id="7173" name="Picture 5" descr="ANd9GcSuSWxB1A-jZIfwH0ARe-BOsA8BfFLSF4iRBLNwGxqCMS4-8rms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98006">
            <a:off x="5976789" y="1726310"/>
            <a:ext cx="2619375" cy="1743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ANd9GcSD9BoqcZZOWvNBSb1yqU_hTQ5qD-I4WAJ-mzeDQmRomo345s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866414"/>
            <a:ext cx="2952750" cy="22098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Kapcsolódó kép"/>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760" y="34945"/>
            <a:ext cx="2692002" cy="618299"/>
          </a:xfrm>
          <a:prstGeom prst="rect">
            <a:avLst/>
          </a:prstGeom>
          <a:noFill/>
          <a:ln>
            <a:noFill/>
          </a:ln>
        </p:spPr>
      </p:pic>
      <p:pic>
        <p:nvPicPr>
          <p:cNvPr id="2" name="Obrázok 1"/>
          <p:cNvPicPr>
            <a:picLocks noChangeAspect="1"/>
          </p:cNvPicPr>
          <p:nvPr/>
        </p:nvPicPr>
        <p:blipFill>
          <a:blip r:embed="rId5"/>
          <a:stretch>
            <a:fillRect/>
          </a:stretch>
        </p:blipFill>
        <p:spPr>
          <a:xfrm>
            <a:off x="155065" y="1057450"/>
            <a:ext cx="8833870" cy="4743099"/>
          </a:xfrm>
          <a:prstGeom prst="rect">
            <a:avLst/>
          </a:prstGeom>
        </p:spPr>
      </p:pic>
    </p:spTree>
    <p:extLst>
      <p:ext uri="{BB962C8B-B14F-4D97-AF65-F5344CB8AC3E}">
        <p14:creationId xmlns:p14="http://schemas.microsoft.com/office/powerpoint/2010/main" val="231099188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a:xfrm>
            <a:off x="403300" y="536367"/>
            <a:ext cx="8229600" cy="1143000"/>
          </a:xfrm>
        </p:spPr>
        <p:txBody>
          <a:bodyPr/>
          <a:lstStyle/>
          <a:p>
            <a:pPr eaLnBrk="1" hangingPunct="1"/>
            <a:r>
              <a:rPr lang="hu-HU" altLang="hu-HU" dirty="0" smtClean="0">
                <a:solidFill>
                  <a:srgbClr val="C00000"/>
                </a:solidFill>
              </a:rPr>
              <a:t>Tanulmányi célú mobilitás</a:t>
            </a:r>
          </a:p>
        </p:txBody>
      </p:sp>
      <p:sp>
        <p:nvSpPr>
          <p:cNvPr id="8195" name="Rectangle 4"/>
          <p:cNvSpPr>
            <a:spLocks noChangeArrowheads="1"/>
          </p:cNvSpPr>
          <p:nvPr/>
        </p:nvSpPr>
        <p:spPr bwMode="auto">
          <a:xfrm>
            <a:off x="3549650" y="1544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1800"/>
              <a:t/>
            </a:r>
            <a:br>
              <a:rPr lang="hu-HU" altLang="hu-HU" sz="1800"/>
            </a:br>
            <a:endParaRPr lang="hu-HU" altLang="hu-HU" sz="1800"/>
          </a:p>
        </p:txBody>
      </p:sp>
      <p:sp>
        <p:nvSpPr>
          <p:cNvPr id="3076" name="BlokTextu 3"/>
          <p:cNvSpPr txBox="1">
            <a:spLocks noChangeArrowheads="1"/>
          </p:cNvSpPr>
          <p:nvPr/>
        </p:nvSpPr>
        <p:spPr bwMode="auto">
          <a:xfrm>
            <a:off x="261937" y="1052736"/>
            <a:ext cx="8713788"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285750" indent="-285750" eaLnBrk="1" hangingPunct="1">
              <a:spcBef>
                <a:spcPct val="0"/>
              </a:spcBef>
              <a:defRPr/>
            </a:pPr>
            <a:endParaRPr lang="hu-HU" altLang="hu-HU" sz="1800" dirty="0" smtClean="0">
              <a:cs typeface="Arial" charset="0"/>
            </a:endParaRPr>
          </a:p>
          <a:p>
            <a:pPr eaLnBrk="1" hangingPunct="1">
              <a:spcBef>
                <a:spcPct val="0"/>
              </a:spcBef>
              <a:defRPr/>
            </a:pPr>
            <a:endParaRPr lang="hu-HU" altLang="hu-HU" sz="1800" dirty="0" smtClean="0">
              <a:cs typeface="Arial" charset="0"/>
            </a:endParaRPr>
          </a:p>
          <a:p>
            <a:pPr eaLnBrk="1" hangingPunct="1">
              <a:spcBef>
                <a:spcPct val="0"/>
              </a:spcBef>
              <a:defRPr/>
            </a:pPr>
            <a:r>
              <a:rPr lang="hu-HU" altLang="hu-HU" sz="2400" b="1" dirty="0" smtClean="0">
                <a:cs typeface="Arial" charset="0"/>
              </a:rPr>
              <a:t>  Tanulmányi </a:t>
            </a:r>
            <a:r>
              <a:rPr lang="hu-HU" altLang="hu-HU" sz="2400" b="1" dirty="0">
                <a:cs typeface="Arial" charset="0"/>
              </a:rPr>
              <a:t>nyelv: </a:t>
            </a:r>
            <a:r>
              <a:rPr lang="hu-HU" altLang="hu-HU" sz="2400" dirty="0">
                <a:cs typeface="Arial" charset="0"/>
              </a:rPr>
              <a:t>angol,</a:t>
            </a:r>
            <a:r>
              <a:rPr lang="hu-HU" altLang="hu-HU" sz="2400" b="1" dirty="0">
                <a:cs typeface="Arial" charset="0"/>
              </a:rPr>
              <a:t> </a:t>
            </a:r>
            <a:r>
              <a:rPr lang="hu-HU" altLang="hu-HU" sz="2400" dirty="0">
                <a:cs typeface="Arial" charset="0"/>
              </a:rPr>
              <a:t>magyar (Magyarország, Románia</a:t>
            </a:r>
            <a:r>
              <a:rPr lang="hu-HU" altLang="hu-HU" sz="2400" dirty="0" smtClean="0">
                <a:cs typeface="Arial" charset="0"/>
              </a:rPr>
              <a:t>)</a:t>
            </a:r>
          </a:p>
          <a:p>
            <a:pPr eaLnBrk="1" hangingPunct="1">
              <a:spcBef>
                <a:spcPct val="0"/>
              </a:spcBef>
              <a:defRPr/>
            </a:pPr>
            <a:endParaRPr lang="hu-HU" altLang="hu-HU" sz="2400" dirty="0">
              <a:cs typeface="Arial" charset="0"/>
            </a:endParaRPr>
          </a:p>
          <a:p>
            <a:pPr eaLnBrk="1" hangingPunct="1">
              <a:spcBef>
                <a:spcPct val="0"/>
              </a:spcBef>
              <a:buFont typeface="Arial" charset="0"/>
              <a:buNone/>
              <a:defRPr/>
            </a:pPr>
            <a:endParaRPr lang="hu-HU" altLang="hu-HU" sz="2400" b="1" dirty="0">
              <a:cs typeface="Arial" charset="0"/>
            </a:endParaRPr>
          </a:p>
          <a:p>
            <a:pPr eaLnBrk="1" hangingPunct="1">
              <a:spcBef>
                <a:spcPct val="0"/>
              </a:spcBef>
              <a:defRPr/>
            </a:pPr>
            <a:r>
              <a:rPr lang="hu-HU" altLang="hu-HU" sz="2400" b="1" dirty="0" smtClean="0">
                <a:cs typeface="Arial" charset="0"/>
              </a:rPr>
              <a:t>  Kiutazás alatt: </a:t>
            </a:r>
            <a:r>
              <a:rPr lang="hu-HU" altLang="hu-HU" sz="2400" dirty="0" smtClean="0">
                <a:cs typeface="Arial" charset="0"/>
              </a:rPr>
              <a:t>20 kredit megszerzése, melyet a SJE beszámít</a:t>
            </a:r>
          </a:p>
          <a:p>
            <a:pPr eaLnBrk="1" hangingPunct="1">
              <a:spcBef>
                <a:spcPct val="0"/>
              </a:spcBef>
              <a:defRPr/>
            </a:pPr>
            <a:endParaRPr lang="hu-HU" altLang="hu-HU" sz="2400" dirty="0" smtClean="0">
              <a:cs typeface="Arial" charset="0"/>
            </a:endParaRPr>
          </a:p>
          <a:p>
            <a:pPr eaLnBrk="1" hangingPunct="1">
              <a:spcBef>
                <a:spcPct val="0"/>
              </a:spcBef>
              <a:defRPr/>
            </a:pPr>
            <a:endParaRPr lang="hu-HU" altLang="hu-HU" sz="2400" dirty="0" smtClean="0">
              <a:cs typeface="Arial" charset="0"/>
            </a:endParaRPr>
          </a:p>
          <a:p>
            <a:pPr eaLnBrk="1" hangingPunct="1">
              <a:spcBef>
                <a:spcPct val="0"/>
              </a:spcBef>
              <a:defRPr/>
            </a:pPr>
            <a:r>
              <a:rPr lang="hu-HU" altLang="hu-HU" sz="2400" b="1" dirty="0" smtClean="0">
                <a:cs typeface="Arial" charset="0"/>
              </a:rPr>
              <a:t>  Mentorrendszer külföldön: </a:t>
            </a:r>
          </a:p>
          <a:p>
            <a:pPr marL="285750" indent="-285750" eaLnBrk="1" hangingPunct="1">
              <a:spcBef>
                <a:spcPct val="0"/>
              </a:spcBef>
              <a:buFontTx/>
              <a:buChar char="-"/>
              <a:defRPr/>
            </a:pPr>
            <a:r>
              <a:rPr lang="hu-HU" altLang="hu-HU" sz="2400" dirty="0">
                <a:cs typeface="Arial" charset="0"/>
              </a:rPr>
              <a:t>b</a:t>
            </a:r>
            <a:r>
              <a:rPr lang="hu-HU" altLang="hu-HU" sz="2400" dirty="0" smtClean="0">
                <a:cs typeface="Arial" charset="0"/>
              </a:rPr>
              <a:t>eilleszkedés</a:t>
            </a:r>
          </a:p>
          <a:p>
            <a:pPr marL="285750" indent="-285750" eaLnBrk="1" hangingPunct="1">
              <a:spcBef>
                <a:spcPct val="0"/>
              </a:spcBef>
              <a:buFontTx/>
              <a:buChar char="-"/>
              <a:defRPr/>
            </a:pPr>
            <a:r>
              <a:rPr lang="hu-HU" altLang="hu-HU" sz="2400" dirty="0">
                <a:cs typeface="Arial" charset="0"/>
              </a:rPr>
              <a:t>e</a:t>
            </a:r>
            <a:r>
              <a:rPr lang="hu-HU" altLang="hu-HU" sz="2400" dirty="0" smtClean="0">
                <a:cs typeface="Arial" charset="0"/>
              </a:rPr>
              <a:t>semények szervezése (kirándulások, városnézés, </a:t>
            </a:r>
            <a:r>
              <a:rPr lang="hu-HU" altLang="hu-HU" sz="2400" dirty="0" err="1" smtClean="0">
                <a:cs typeface="Arial" charset="0"/>
              </a:rPr>
              <a:t>food</a:t>
            </a:r>
            <a:r>
              <a:rPr lang="hu-HU" altLang="hu-HU" sz="2400" dirty="0" smtClean="0">
                <a:cs typeface="Arial" charset="0"/>
              </a:rPr>
              <a:t> </a:t>
            </a:r>
            <a:r>
              <a:rPr lang="hu-HU" altLang="hu-HU" sz="2400" dirty="0" err="1" smtClean="0">
                <a:cs typeface="Arial" charset="0"/>
              </a:rPr>
              <a:t>party</a:t>
            </a:r>
            <a:r>
              <a:rPr lang="hu-HU" altLang="hu-HU" sz="2400" dirty="0" smtClean="0">
                <a:cs typeface="Arial" charset="0"/>
              </a:rPr>
              <a:t>)</a:t>
            </a:r>
          </a:p>
        </p:txBody>
      </p:sp>
      <p:sp>
        <p:nvSpPr>
          <p:cNvPr id="8197" name="BlokTextu 5"/>
          <p:cNvSpPr txBox="1">
            <a:spLocks noChangeArrowheads="1"/>
          </p:cNvSpPr>
          <p:nvPr/>
        </p:nvSpPr>
        <p:spPr bwMode="auto">
          <a:xfrm>
            <a:off x="971550" y="5300663"/>
            <a:ext cx="7294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1800"/>
              <a:t> </a:t>
            </a:r>
          </a:p>
          <a:p>
            <a:pPr eaLnBrk="1" hangingPunct="1">
              <a:spcBef>
                <a:spcPct val="0"/>
              </a:spcBef>
              <a:buFontTx/>
              <a:buNone/>
            </a:pPr>
            <a:endParaRPr lang="hu-HU" altLang="hu-HU" sz="1800"/>
          </a:p>
        </p:txBody>
      </p:sp>
      <p:sp>
        <p:nvSpPr>
          <p:cNvPr id="8198" name="BlokTextu 5"/>
          <p:cNvSpPr txBox="1">
            <a:spLocks noChangeArrowheads="1"/>
          </p:cNvSpPr>
          <p:nvPr/>
        </p:nvSpPr>
        <p:spPr bwMode="auto">
          <a:xfrm>
            <a:off x="395288" y="5300663"/>
            <a:ext cx="7294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1800"/>
              <a:t> </a:t>
            </a:r>
          </a:p>
          <a:p>
            <a:pPr eaLnBrk="1" hangingPunct="1">
              <a:spcBef>
                <a:spcPct val="0"/>
              </a:spcBef>
              <a:buFontTx/>
              <a:buNone/>
            </a:pPr>
            <a:endParaRPr lang="hu-HU" altLang="hu-HU" sz="1800"/>
          </a:p>
        </p:txBody>
      </p:sp>
      <p:pic>
        <p:nvPicPr>
          <p:cNvPr id="8199" name="Picture 7" descr="Erasmus Courses (Image www.audio-luci-store.it  CC BY 2.0 flick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07" y="5275430"/>
            <a:ext cx="2874624" cy="13426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3"/>
          <a:srcRect/>
          <a:stretch>
            <a:fillRect/>
          </a:stretch>
        </p:blipFill>
        <p:spPr bwMode="auto">
          <a:xfrm rot="21189101">
            <a:off x="3281437" y="5055938"/>
            <a:ext cx="2473325" cy="16605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Kapcsolódó kép"/>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0162" y="103317"/>
            <a:ext cx="2952750" cy="840105"/>
          </a:xfrm>
          <a:prstGeom prst="rect">
            <a:avLst/>
          </a:prstGeom>
          <a:noFill/>
          <a:ln>
            <a:noFill/>
          </a:ln>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0162" y="4927341"/>
            <a:ext cx="2574212" cy="1930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0227" y="260648"/>
            <a:ext cx="4576803" cy="6460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1">
      <a:dk1>
        <a:srgbClr val="FFEFC1"/>
      </a:dk1>
      <a:lt1>
        <a:srgbClr val="C00000"/>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Dym">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9042</TotalTime>
  <Words>1552</Words>
  <Application>Microsoft Office PowerPoint</Application>
  <PresentationFormat>Prezentácia na obrazovke (4:3)</PresentationFormat>
  <Paragraphs>336</Paragraphs>
  <Slides>41</Slides>
  <Notes>1</Notes>
  <HiddenSlides>0</HiddenSlides>
  <MMClips>0</MMClips>
  <ScaleCrop>false</ScaleCrop>
  <HeadingPairs>
    <vt:vector size="6" baseType="variant">
      <vt:variant>
        <vt:lpstr>Použité písma</vt:lpstr>
      </vt:variant>
      <vt:variant>
        <vt:i4>9</vt:i4>
      </vt:variant>
      <vt:variant>
        <vt:lpstr>Motív</vt:lpstr>
      </vt:variant>
      <vt:variant>
        <vt:i4>2</vt:i4>
      </vt:variant>
      <vt:variant>
        <vt:lpstr>Nadpisy snímok</vt:lpstr>
      </vt:variant>
      <vt:variant>
        <vt:i4>41</vt:i4>
      </vt:variant>
    </vt:vector>
  </HeadingPairs>
  <TitlesOfParts>
    <vt:vector size="52" baseType="lpstr">
      <vt:lpstr>Arial</vt:lpstr>
      <vt:lpstr>Calibri</vt:lpstr>
      <vt:lpstr>Century Gothic</vt:lpstr>
      <vt:lpstr>Lucida Fax</vt:lpstr>
      <vt:lpstr>Lucida Sans Unicode</vt:lpstr>
      <vt:lpstr>Verdana</vt:lpstr>
      <vt:lpstr>Wingdings</vt:lpstr>
      <vt:lpstr>Wingdings 2</vt:lpstr>
      <vt:lpstr>Wingdings 3</vt:lpstr>
      <vt:lpstr>Concourse</vt:lpstr>
      <vt:lpstr>Dym</vt:lpstr>
      <vt:lpstr>ERASMUS+ </vt:lpstr>
      <vt:lpstr>               ERASMUS+</vt:lpstr>
      <vt:lpstr>            Miért jó ez Nekem?</vt:lpstr>
      <vt:lpstr>….és a hozadéka</vt:lpstr>
      <vt:lpstr>Statisztikai adatok Ma már követelmény a külföldi tapasztalat</vt:lpstr>
      <vt:lpstr>Országok, melyekbe kiutazhatsz:</vt:lpstr>
      <vt:lpstr>Prezentácia programu PowerPoint</vt:lpstr>
      <vt:lpstr>Tanulmányi célú mobilitás</vt:lpstr>
      <vt:lpstr>Tanulmányi célú mobilitás</vt:lpstr>
      <vt:lpstr>Fogadócsomag, információk Country presentation – ahol te is bemutatod és megismerheted mások országát és egyetemét Food-party nemzeti jellegzetességek</vt:lpstr>
      <vt:lpstr>Prezentácia programu PowerPoint</vt:lpstr>
      <vt:lpstr>                Szakmai gyakorlat</vt:lpstr>
      <vt:lpstr>Prezentácia programu PowerPoint</vt:lpstr>
      <vt:lpstr>Prezentácia programu PowerPoint</vt:lpstr>
      <vt:lpstr>Prezentácia programu PowerPoint</vt:lpstr>
      <vt:lpstr>Magyarország – Győr  </vt:lpstr>
      <vt:lpstr>   Győr - Széchenyi István Egyetem (Apáczai Csere János Kar – óvóképzés)</vt:lpstr>
      <vt:lpstr>Budapest ELTE (bio, kémia, tanárképzés)</vt:lpstr>
      <vt:lpstr>EGER (tanárképzés) Eszterházy Károly University</vt:lpstr>
      <vt:lpstr>    Törökország - Isztambul</vt:lpstr>
      <vt:lpstr>        Törökország – Isztambul </vt:lpstr>
      <vt:lpstr>Aydin University</vt:lpstr>
      <vt:lpstr>          Csehország</vt:lpstr>
      <vt:lpstr>      Csehország</vt:lpstr>
      <vt:lpstr>    Csehország, partneregyetemek:</vt:lpstr>
      <vt:lpstr>    Prága</vt:lpstr>
      <vt:lpstr>Olaszország</vt:lpstr>
      <vt:lpstr>Olaszország – PADOVA  (nyelvek, szociológia, óvóképzés, kémia )</vt:lpstr>
      <vt:lpstr>Lengyelország </vt:lpstr>
      <vt:lpstr>        Lengyelország</vt:lpstr>
      <vt:lpstr>Lengyelország - Krakkó</vt:lpstr>
      <vt:lpstr>Pedagogical University of Cracow (tanítóképzés – bölcsész, töri, nyelvész, matek, óvóképzés)</vt:lpstr>
      <vt:lpstr>Pedagogical University of Cracow </vt:lpstr>
      <vt:lpstr>Prezentácia programu PowerPoint</vt:lpstr>
      <vt:lpstr>Kolozsvár     Nagyvárad    </vt:lpstr>
      <vt:lpstr>Prezentácia programu PowerPoint</vt:lpstr>
      <vt:lpstr>Hallgatóink mondták … </vt:lpstr>
      <vt:lpstr>ERASMUS+ EST, JÁTÉKOK ÉJSZAKÁJA</vt:lpstr>
      <vt:lpstr>GÓLYATÁBOR, NYÍLT NAP</vt:lpstr>
      <vt:lpstr>Elérhetőségek</vt:lpstr>
      <vt:lpstr>Köszönöm a figyelmet!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Moni</dc:creator>
  <cp:lastModifiedBy>SJE</cp:lastModifiedBy>
  <cp:revision>307</cp:revision>
  <dcterms:created xsi:type="dcterms:W3CDTF">2015-05-12T15:14:05Z</dcterms:created>
  <dcterms:modified xsi:type="dcterms:W3CDTF">2017-10-24T11:37:16Z</dcterms:modified>
</cp:coreProperties>
</file>